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nton" pitchFamily="2" charset="0"/>
      <p:regular r:id="rId13"/>
    </p:embeddedFont>
    <p:embeddedFont>
      <p:font typeface="Canva Sans" panose="020B0503030501040103" pitchFamily="34" charset="0"/>
      <p:regular r:id="rId14"/>
    </p:embeddedFont>
    <p:embeddedFont>
      <p:font typeface="Canva Sans Bold" panose="020B0803030501040103" pitchFamily="34" charset="0"/>
      <p:regular r:id="rId15"/>
    </p:embeddedFont>
    <p:embeddedFont>
      <p:font typeface="Montserrat Bold" pitchFamily="2" charset="0"/>
      <p:regular r:id="rId16"/>
    </p:embeddedFont>
    <p:embeddedFont>
      <p:font typeface="Open Sans Bold" panose="020B0806030504020204" pitchFamily="34" charset="0"/>
      <p:regular r:id="rId17"/>
    </p:embeddedFont>
    <p:embeddedFont>
      <p:font typeface="Raleway" panose="02000000000000000000" pitchFamily="2" charset="0"/>
      <p:regular r:id="rId18"/>
    </p:embeddedFont>
    <p:embeddedFont>
      <p:font typeface="Raleway Bold" pitchFamily="2" charset="0"/>
      <p:regular r:id="rId19"/>
    </p:embeddedFont>
    <p:embeddedFont>
      <p:font typeface="Raleway Dots" panose="020B0003030101060003" pitchFamily="34" charset="0"/>
      <p:regular r:id="rId20"/>
    </p:embeddedFont>
    <p:embeddedFont>
      <p:font typeface="TT Lakes Neue Bold" panose="02010001040000080307"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3" Type="http://schemas.openxmlformats.org/officeDocument/2006/relationships/slide" Target="slides/slide2.xml" /><Relationship Id="rId21" Type="http://schemas.openxmlformats.org/officeDocument/2006/relationships/font" Target="fonts/font9.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5.fntdata"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42.jpeg" /><Relationship Id="rId2" Type="http://schemas.openxmlformats.org/officeDocument/2006/relationships/image" Target="../media/image24.jpeg" /><Relationship Id="rId1" Type="http://schemas.openxmlformats.org/officeDocument/2006/relationships/slideLayout" Target="../slideLayouts/slideLayout7.xml" /><Relationship Id="rId4" Type="http://schemas.openxmlformats.org/officeDocument/2006/relationships/image" Target="../media/image1.jpeg" /></Relationships>
</file>

<file path=ppt/slides/_rels/slide11.xml.rels><?xml version="1.0" encoding="UTF-8" standalone="yes"?>
<Relationships xmlns="http://schemas.openxmlformats.org/package/2006/relationships"><Relationship Id="rId2" Type="http://schemas.openxmlformats.org/officeDocument/2006/relationships/image" Target="../media/image24.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 Id="rId4" Type="http://schemas.openxmlformats.org/officeDocument/2006/relationships/image" Target="../media/image5.svg" /></Relationships>
</file>

<file path=ppt/slides/_rels/slide3.xml.rels><?xml version="1.0" encoding="UTF-8" standalone="yes"?>
<Relationships xmlns="http://schemas.openxmlformats.org/package/2006/relationships"><Relationship Id="rId8" Type="http://schemas.openxmlformats.org/officeDocument/2006/relationships/image" Target="../media/image12.svg" /><Relationship Id="rId13" Type="http://schemas.openxmlformats.org/officeDocument/2006/relationships/image" Target="../media/image17.png" /><Relationship Id="rId3" Type="http://schemas.openxmlformats.org/officeDocument/2006/relationships/image" Target="../media/image7.svg" /><Relationship Id="rId7" Type="http://schemas.openxmlformats.org/officeDocument/2006/relationships/image" Target="../media/image11.png" /><Relationship Id="rId12" Type="http://schemas.openxmlformats.org/officeDocument/2006/relationships/image" Target="../media/image16.svg" /><Relationship Id="rId2" Type="http://schemas.openxmlformats.org/officeDocument/2006/relationships/image" Target="../media/image6.png" /><Relationship Id="rId1" Type="http://schemas.openxmlformats.org/officeDocument/2006/relationships/slideLayout" Target="../slideLayouts/slideLayout7.xml" /><Relationship Id="rId6" Type="http://schemas.openxmlformats.org/officeDocument/2006/relationships/image" Target="../media/image10.svg" /><Relationship Id="rId11" Type="http://schemas.openxmlformats.org/officeDocument/2006/relationships/image" Target="../media/image15.png" /><Relationship Id="rId5" Type="http://schemas.openxmlformats.org/officeDocument/2006/relationships/image" Target="../media/image9.png" /><Relationship Id="rId15" Type="http://schemas.openxmlformats.org/officeDocument/2006/relationships/image" Target="../media/image19.png" /><Relationship Id="rId10" Type="http://schemas.openxmlformats.org/officeDocument/2006/relationships/image" Target="../media/image14.svg" /><Relationship Id="rId4" Type="http://schemas.openxmlformats.org/officeDocument/2006/relationships/image" Target="../media/image8.png" /><Relationship Id="rId9" Type="http://schemas.openxmlformats.org/officeDocument/2006/relationships/image" Target="../media/image13.png" /><Relationship Id="rId14" Type="http://schemas.openxmlformats.org/officeDocument/2006/relationships/image" Target="../media/image18.svg" /></Relationships>
</file>

<file path=ppt/slides/_rels/slide4.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Layout" Target="../slideLayouts/slideLayout7.xml" /><Relationship Id="rId5" Type="http://schemas.openxmlformats.org/officeDocument/2006/relationships/image" Target="../media/image23.svg" /><Relationship Id="rId4" Type="http://schemas.openxmlformats.org/officeDocument/2006/relationships/image" Target="../media/image22.png" /></Relationships>
</file>

<file path=ppt/slides/_rels/slide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24.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8" Type="http://schemas.openxmlformats.org/officeDocument/2006/relationships/image" Target="../media/image31.svg" /><Relationship Id="rId3" Type="http://schemas.openxmlformats.org/officeDocument/2006/relationships/image" Target="../media/image26.png" /><Relationship Id="rId7" Type="http://schemas.openxmlformats.org/officeDocument/2006/relationships/image" Target="../media/image30.png" /><Relationship Id="rId2" Type="http://schemas.openxmlformats.org/officeDocument/2006/relationships/image" Target="../media/image25.jpeg" /><Relationship Id="rId1" Type="http://schemas.openxmlformats.org/officeDocument/2006/relationships/slideLayout" Target="../slideLayouts/slideLayout7.xml" /><Relationship Id="rId6" Type="http://schemas.openxmlformats.org/officeDocument/2006/relationships/image" Target="../media/image29.svg" /><Relationship Id="rId5" Type="http://schemas.openxmlformats.org/officeDocument/2006/relationships/image" Target="../media/image28.png" /><Relationship Id="rId4" Type="http://schemas.openxmlformats.org/officeDocument/2006/relationships/image" Target="../media/image27.svg" /></Relationships>
</file>

<file path=ppt/slides/_rels/slide7.xml.rels><?xml version="1.0" encoding="UTF-8" standalone="yes"?>
<Relationships xmlns="http://schemas.openxmlformats.org/package/2006/relationships"><Relationship Id="rId3" Type="http://schemas.openxmlformats.org/officeDocument/2006/relationships/image" Target="../media/image33.svg" /><Relationship Id="rId7" Type="http://schemas.openxmlformats.org/officeDocument/2006/relationships/image" Target="../media/image37.jpeg" /><Relationship Id="rId2" Type="http://schemas.openxmlformats.org/officeDocument/2006/relationships/image" Target="../media/image32.png" /><Relationship Id="rId1" Type="http://schemas.openxmlformats.org/officeDocument/2006/relationships/slideLayout" Target="../slideLayouts/slideLayout7.xml" /><Relationship Id="rId6" Type="http://schemas.openxmlformats.org/officeDocument/2006/relationships/image" Target="../media/image36.jpeg" /><Relationship Id="rId5" Type="http://schemas.openxmlformats.org/officeDocument/2006/relationships/image" Target="../media/image35.jpeg" /><Relationship Id="rId4" Type="http://schemas.openxmlformats.org/officeDocument/2006/relationships/image" Target="../media/image34.png" /></Relationships>
</file>

<file path=ppt/slides/_rels/slide8.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image" Target="../media/image24.jpeg" /><Relationship Id="rId1" Type="http://schemas.openxmlformats.org/officeDocument/2006/relationships/slideLayout" Target="../slideLayouts/slideLayout7.xml" /><Relationship Id="rId4" Type="http://schemas.openxmlformats.org/officeDocument/2006/relationships/image" Target="../media/image41.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51530" y="0"/>
            <a:ext cx="18236470" cy="11579667"/>
            <a:chOff x="0" y="0"/>
            <a:chExt cx="2509911" cy="1593725"/>
          </a:xfrm>
        </p:grpSpPr>
        <p:sp>
          <p:nvSpPr>
            <p:cNvPr id="3" name="Freeform 3"/>
            <p:cNvSpPr/>
            <p:nvPr/>
          </p:nvSpPr>
          <p:spPr>
            <a:xfrm>
              <a:off x="0" y="0"/>
              <a:ext cx="2509911" cy="1593725"/>
            </a:xfrm>
            <a:custGeom>
              <a:avLst/>
              <a:gdLst/>
              <a:ahLst/>
              <a:cxnLst/>
              <a:rect l="l" t="t" r="r" b="b"/>
              <a:pathLst>
                <a:path w="2509911" h="1593725">
                  <a:moveTo>
                    <a:pt x="0" y="0"/>
                  </a:moveTo>
                  <a:lnTo>
                    <a:pt x="2509911" y="0"/>
                  </a:lnTo>
                  <a:lnTo>
                    <a:pt x="2509911" y="1593725"/>
                  </a:lnTo>
                  <a:lnTo>
                    <a:pt x="0" y="1593725"/>
                  </a:lnTo>
                  <a:close/>
                </a:path>
              </a:pathLst>
            </a:custGeom>
            <a:blipFill>
              <a:blip r:embed="rId2"/>
              <a:stretch>
                <a:fillRect t="-10705" r="-37054" b="-10705"/>
              </a:stretch>
            </a:blipFill>
          </p:spPr>
        </p:sp>
      </p:grpSp>
      <p:sp>
        <p:nvSpPr>
          <p:cNvPr id="4" name="Freeform 4"/>
          <p:cNvSpPr/>
          <p:nvPr/>
        </p:nvSpPr>
        <p:spPr>
          <a:xfrm>
            <a:off x="1028700" y="1998384"/>
            <a:ext cx="3835547" cy="3799363"/>
          </a:xfrm>
          <a:custGeom>
            <a:avLst/>
            <a:gdLst/>
            <a:ahLst/>
            <a:cxnLst/>
            <a:rect l="l" t="t" r="r" b="b"/>
            <a:pathLst>
              <a:path w="3835547" h="3799363">
                <a:moveTo>
                  <a:pt x="0" y="0"/>
                </a:moveTo>
                <a:lnTo>
                  <a:pt x="3835547" y="0"/>
                </a:lnTo>
                <a:lnTo>
                  <a:pt x="3835547" y="3799364"/>
                </a:lnTo>
                <a:lnTo>
                  <a:pt x="0" y="3799364"/>
                </a:lnTo>
                <a:lnTo>
                  <a:pt x="0" y="0"/>
                </a:lnTo>
                <a:close/>
              </a:path>
            </a:pathLst>
          </a:custGeom>
          <a:blipFill>
            <a:blip r:embed="rId3"/>
            <a:stretch>
              <a:fillRect t="-476" b="-476"/>
            </a:stretch>
          </a:blipFill>
        </p:spPr>
      </p:sp>
      <p:sp>
        <p:nvSpPr>
          <p:cNvPr id="5" name="TextBox 5"/>
          <p:cNvSpPr txBox="1"/>
          <p:nvPr/>
        </p:nvSpPr>
        <p:spPr>
          <a:xfrm>
            <a:off x="522596" y="6035495"/>
            <a:ext cx="17765404" cy="2611422"/>
          </a:xfrm>
          <a:prstGeom prst="rect">
            <a:avLst/>
          </a:prstGeom>
        </p:spPr>
        <p:txBody>
          <a:bodyPr lIns="0" tIns="0" rIns="0" bIns="0" rtlCol="0" anchor="t">
            <a:spAutoFit/>
          </a:bodyPr>
          <a:lstStyle/>
          <a:p>
            <a:pPr algn="l">
              <a:lnSpc>
                <a:spcPts val="18979"/>
              </a:lnSpc>
            </a:pPr>
            <a:r>
              <a:rPr lang="en-US" sz="21087" b="1">
                <a:solidFill>
                  <a:srgbClr val="FFFFFF"/>
                </a:solidFill>
                <a:latin typeface="Montserrat Bold"/>
                <a:ea typeface="Montserrat Bold"/>
                <a:cs typeface="Montserrat Bold"/>
                <a:sym typeface="Montserrat Bold"/>
              </a:rPr>
              <a:t>AEGIS AI</a:t>
            </a:r>
          </a:p>
        </p:txBody>
      </p:sp>
      <p:sp>
        <p:nvSpPr>
          <p:cNvPr id="6" name="TextBox 6"/>
          <p:cNvSpPr txBox="1"/>
          <p:nvPr/>
        </p:nvSpPr>
        <p:spPr>
          <a:xfrm>
            <a:off x="5477824" y="5892153"/>
            <a:ext cx="9525" cy="521334"/>
          </a:xfrm>
          <a:prstGeom prst="rect">
            <a:avLst/>
          </a:prstGeom>
        </p:spPr>
        <p:txBody>
          <a:bodyPr lIns="0" tIns="0" rIns="0" bIns="0" rtlCol="0" anchor="t">
            <a:spAutoFit/>
          </a:bodyPr>
          <a:lstStyle/>
          <a:p>
            <a:pPr algn="ctr">
              <a:lnSpc>
                <a:spcPts val="4340"/>
              </a:lnSpc>
            </a:pPr>
            <a:endParaRPr/>
          </a:p>
        </p:txBody>
      </p:sp>
      <p:sp>
        <p:nvSpPr>
          <p:cNvPr id="7" name="TextBox 7"/>
          <p:cNvSpPr txBox="1"/>
          <p:nvPr/>
        </p:nvSpPr>
        <p:spPr>
          <a:xfrm>
            <a:off x="-325260" y="7231351"/>
            <a:ext cx="15251909" cy="580390"/>
          </a:xfrm>
          <a:prstGeom prst="rect">
            <a:avLst/>
          </a:prstGeom>
        </p:spPr>
        <p:txBody>
          <a:bodyPr lIns="0" tIns="0" rIns="0" bIns="0" rtlCol="0" anchor="t">
            <a:spAutoFit/>
          </a:bodyPr>
          <a:lstStyle/>
          <a:p>
            <a:pPr algn="ctr">
              <a:lnSpc>
                <a:spcPts val="4759"/>
              </a:lnSpc>
            </a:pPr>
            <a:endParaRPr/>
          </a:p>
        </p:txBody>
      </p:sp>
      <p:sp>
        <p:nvSpPr>
          <p:cNvPr id="8" name="TextBox 8"/>
          <p:cNvSpPr txBox="1"/>
          <p:nvPr/>
        </p:nvSpPr>
        <p:spPr>
          <a:xfrm>
            <a:off x="5977150" y="8323384"/>
            <a:ext cx="4814292" cy="580390"/>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predict protect evolve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12533066" y="3385951"/>
            <a:ext cx="18387059" cy="3515099"/>
            <a:chOff x="0" y="0"/>
            <a:chExt cx="4842682" cy="925787"/>
          </a:xfrm>
        </p:grpSpPr>
        <p:sp>
          <p:nvSpPr>
            <p:cNvPr id="4" name="Freeform 4"/>
            <p:cNvSpPr/>
            <p:nvPr/>
          </p:nvSpPr>
          <p:spPr>
            <a:xfrm>
              <a:off x="0" y="0"/>
              <a:ext cx="4842682" cy="925787"/>
            </a:xfrm>
            <a:custGeom>
              <a:avLst/>
              <a:gdLst/>
              <a:ahLst/>
              <a:cxnLst/>
              <a:rect l="l" t="t" r="r" b="b"/>
              <a:pathLst>
                <a:path w="4842682" h="925787">
                  <a:moveTo>
                    <a:pt x="0" y="0"/>
                  </a:moveTo>
                  <a:lnTo>
                    <a:pt x="4842682" y="0"/>
                  </a:lnTo>
                  <a:lnTo>
                    <a:pt x="4842682" y="925787"/>
                  </a:lnTo>
                  <a:lnTo>
                    <a:pt x="0" y="925787"/>
                  </a:lnTo>
                  <a:close/>
                </a:path>
              </a:pathLst>
            </a:custGeom>
            <a:gradFill rotWithShape="1">
              <a:gsLst>
                <a:gs pos="0">
                  <a:srgbClr val="45DEEF">
                    <a:alpha val="100000"/>
                  </a:srgbClr>
                </a:gs>
                <a:gs pos="100000">
                  <a:srgbClr val="0074AD">
                    <a:alpha val="6500"/>
                  </a:srgbClr>
                </a:gs>
              </a:gsLst>
              <a:lin ang="0"/>
            </a:gradFill>
          </p:spPr>
        </p:sp>
        <p:sp>
          <p:nvSpPr>
            <p:cNvPr id="5" name="TextBox 5"/>
            <p:cNvSpPr txBox="1"/>
            <p:nvPr/>
          </p:nvSpPr>
          <p:spPr>
            <a:xfrm>
              <a:off x="0" y="38100"/>
              <a:ext cx="4842682" cy="887687"/>
            </a:xfrm>
            <a:prstGeom prst="rect">
              <a:avLst/>
            </a:prstGeom>
          </p:spPr>
          <p:txBody>
            <a:bodyPr lIns="50800" tIns="50800" rIns="50800" bIns="50800" rtlCol="0" anchor="ctr"/>
            <a:lstStyle/>
            <a:p>
              <a:pPr algn="ctr">
                <a:lnSpc>
                  <a:spcPts val="2473"/>
                </a:lnSpc>
              </a:pPr>
              <a:endParaRPr/>
            </a:p>
          </p:txBody>
        </p:sp>
      </p:grpSp>
      <p:grpSp>
        <p:nvGrpSpPr>
          <p:cNvPr id="6" name="Group 6"/>
          <p:cNvGrpSpPr>
            <a:grpSpLocks noChangeAspect="1"/>
          </p:cNvGrpSpPr>
          <p:nvPr/>
        </p:nvGrpSpPr>
        <p:grpSpPr>
          <a:xfrm>
            <a:off x="2311023" y="1802615"/>
            <a:ext cx="3542970" cy="7010374"/>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324" r="-22324"/>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16" name="TextBox 16"/>
          <p:cNvSpPr txBox="1"/>
          <p:nvPr/>
        </p:nvSpPr>
        <p:spPr>
          <a:xfrm>
            <a:off x="8441250" y="5989194"/>
            <a:ext cx="209323" cy="283755"/>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Raleway"/>
                <a:ea typeface="Raleway"/>
                <a:cs typeface="Raleway"/>
                <a:sym typeface="Raleway"/>
              </a:rPr>
              <a:t>2.</a:t>
            </a:r>
          </a:p>
        </p:txBody>
      </p:sp>
      <p:grpSp>
        <p:nvGrpSpPr>
          <p:cNvPr id="17" name="Group 17"/>
          <p:cNvGrpSpPr/>
          <p:nvPr/>
        </p:nvGrpSpPr>
        <p:grpSpPr>
          <a:xfrm>
            <a:off x="1568625" y="5143500"/>
            <a:ext cx="2070093" cy="2408835"/>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25826" r="-81041"/>
              </a:stretch>
            </a:blipFill>
            <a:ln w="38100" cap="sq">
              <a:gradFill>
                <a:gsLst>
                  <a:gs pos="0">
                    <a:srgbClr val="45DEEF">
                      <a:alpha val="100000"/>
                    </a:srgbClr>
                  </a:gs>
                  <a:gs pos="100000">
                    <a:srgbClr val="0074AD">
                      <a:alpha val="6500"/>
                    </a:srgbClr>
                  </a:gs>
                </a:gsLst>
                <a:lin ang="0"/>
              </a:gradFill>
              <a:prstDash val="solid"/>
              <a:miter/>
            </a:ln>
          </p:spPr>
        </p:sp>
      </p:gr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
        <p:nvSpPr>
          <p:cNvPr id="20" name="TextBox 20"/>
          <p:cNvSpPr txBox="1"/>
          <p:nvPr/>
        </p:nvSpPr>
        <p:spPr>
          <a:xfrm>
            <a:off x="6388826" y="273380"/>
            <a:ext cx="4977545" cy="1113102"/>
          </a:xfrm>
          <a:prstGeom prst="rect">
            <a:avLst/>
          </a:prstGeom>
        </p:spPr>
        <p:txBody>
          <a:bodyPr lIns="0" tIns="0" rIns="0" bIns="0" rtlCol="0" anchor="t">
            <a:spAutoFit/>
          </a:bodyPr>
          <a:lstStyle/>
          <a:p>
            <a:pPr algn="ctr">
              <a:lnSpc>
                <a:spcPts val="9007"/>
              </a:lnSpc>
            </a:pPr>
            <a:r>
              <a:rPr lang="en-US" sz="6433" b="1">
                <a:solidFill>
                  <a:srgbClr val="F4F4F4"/>
                </a:solidFill>
                <a:latin typeface="Canva Sans Bold"/>
                <a:ea typeface="Canva Sans Bold"/>
                <a:cs typeface="Canva Sans Bold"/>
                <a:sym typeface="Canva Sans Bold"/>
              </a:rPr>
              <a:t>TECH STACK</a:t>
            </a:r>
          </a:p>
        </p:txBody>
      </p:sp>
      <p:sp>
        <p:nvSpPr>
          <p:cNvPr id="21" name="TextBox 21"/>
          <p:cNvSpPr txBox="1"/>
          <p:nvPr/>
        </p:nvSpPr>
        <p:spPr>
          <a:xfrm>
            <a:off x="5745979" y="1860430"/>
            <a:ext cx="12384584" cy="6607162"/>
          </a:xfrm>
          <a:prstGeom prst="rect">
            <a:avLst/>
          </a:prstGeom>
        </p:spPr>
        <p:txBody>
          <a:bodyPr lIns="0" tIns="0" rIns="0" bIns="0" rtlCol="0" anchor="t">
            <a:spAutoFit/>
          </a:bodyPr>
          <a:lstStyle/>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AI &amp; Machine Learning – TensorFlow, PyTorch</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Data Processing – Apache Kafka, Spark</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Backend – Python, Node.js, FastAPI</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Frontend/Dashboard – React.js, Next.js</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Databases – PostgreSQL, MongoDB, ElasticSearch</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Cloud &amp; Infrastructure – AWS, Azure, GCP, Docker, Kubernetes</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Security Frameworks – OpenSSL, OAuth 2.0, JWT</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Monitoring &amp; Logging – Prometheus, Grafana, ELK Stack</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Version Control &amp; CI/CD – GitHub, GitLab CI, Jenkins</a:t>
            </a:r>
          </a:p>
          <a:p>
            <a:pPr marL="664351" lvl="1" indent="-332175" algn="l">
              <a:lnSpc>
                <a:spcPts val="5292"/>
              </a:lnSpc>
              <a:buFont typeface="Arial"/>
              <a:buChar char="•"/>
            </a:pPr>
            <a:r>
              <a:rPr lang="en-US" sz="3077" b="1">
                <a:solidFill>
                  <a:srgbClr val="FFFFFF"/>
                </a:solidFill>
                <a:latin typeface="Canva Sans Bold"/>
                <a:ea typeface="Canva Sans Bold"/>
                <a:cs typeface="Canva Sans Bold"/>
                <a:sym typeface="Canva Sans Bold"/>
              </a:rPr>
              <a:t>APIs &amp; Integrations – REST, GraphQL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5626199" y="2182140"/>
            <a:ext cx="21757266" cy="7076160"/>
            <a:chOff x="0" y="0"/>
            <a:chExt cx="5730309" cy="1863680"/>
          </a:xfrm>
        </p:grpSpPr>
        <p:sp>
          <p:nvSpPr>
            <p:cNvPr id="4" name="Freeform 4"/>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5" name="TextBox 5"/>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6" name="Group 6"/>
          <p:cNvGrpSpPr/>
          <p:nvPr/>
        </p:nvGrpSpPr>
        <p:grpSpPr>
          <a:xfrm>
            <a:off x="16745250" y="1028700"/>
            <a:ext cx="1227956" cy="1428894"/>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8" name="TextBox 8"/>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9" name="TextBox 9"/>
          <p:cNvSpPr txBox="1"/>
          <p:nvPr/>
        </p:nvSpPr>
        <p:spPr>
          <a:xfrm>
            <a:off x="1723830" y="6908582"/>
            <a:ext cx="14474191" cy="2939812"/>
          </a:xfrm>
          <a:prstGeom prst="rect">
            <a:avLst/>
          </a:prstGeom>
        </p:spPr>
        <p:txBody>
          <a:bodyPr lIns="0" tIns="0" rIns="0" bIns="0" rtlCol="0" anchor="t">
            <a:spAutoFit/>
          </a:bodyPr>
          <a:lstStyle/>
          <a:p>
            <a:pPr algn="ctr">
              <a:lnSpc>
                <a:spcPts val="5849"/>
              </a:lnSpc>
            </a:pPr>
            <a:r>
              <a:rPr lang="en-US" sz="4178" b="1">
                <a:solidFill>
                  <a:srgbClr val="FFFFFF"/>
                </a:solidFill>
                <a:latin typeface="Canva Sans Bold"/>
                <a:ea typeface="Canva Sans Bold"/>
                <a:cs typeface="Canva Sans Bold"/>
                <a:sym typeface="Canva Sans Bold"/>
              </a:rPr>
              <a:t>Why Choose Us? Because AegisAI doesn’t just defend—it evolves, ensuring your security is always one step ahead of the threat.</a:t>
            </a:r>
          </a:p>
          <a:p>
            <a:pPr algn="ctr">
              <a:lnSpc>
                <a:spcPts val="5849"/>
              </a:lnSpc>
            </a:pPr>
            <a:endParaRPr lang="en-US" sz="4178" b="1">
              <a:solidFill>
                <a:srgbClr val="FFFFFF"/>
              </a:solidFill>
              <a:latin typeface="Canva Sans Bold"/>
              <a:ea typeface="Canva Sans Bold"/>
              <a:cs typeface="Canva Sans Bold"/>
              <a:sym typeface="Canva Sans Bold"/>
            </a:endParaRPr>
          </a:p>
        </p:txBody>
      </p:sp>
      <p:sp>
        <p:nvSpPr>
          <p:cNvPr id="10" name="TextBox 10"/>
          <p:cNvSpPr txBox="1"/>
          <p:nvPr/>
        </p:nvSpPr>
        <p:spPr>
          <a:xfrm>
            <a:off x="108689" y="1507906"/>
            <a:ext cx="17704473" cy="6318250"/>
          </a:xfrm>
          <a:prstGeom prst="rect">
            <a:avLst/>
          </a:prstGeom>
        </p:spPr>
        <p:txBody>
          <a:bodyPr lIns="0" tIns="0" rIns="0" bIns="0" rtlCol="0" anchor="t">
            <a:spAutoFit/>
          </a:bodyPr>
          <a:lstStyle/>
          <a:p>
            <a:pPr algn="ctr">
              <a:lnSpc>
                <a:spcPts val="5599"/>
              </a:lnSpc>
            </a:pPr>
            <a:endParaRPr/>
          </a:p>
          <a:p>
            <a:pPr algn="ctr">
              <a:lnSpc>
                <a:spcPts val="5599"/>
              </a:lnSpc>
            </a:pPr>
            <a:r>
              <a:rPr lang="en-US" sz="3999" b="1">
                <a:solidFill>
                  <a:srgbClr val="FFFFFF"/>
                </a:solidFill>
                <a:latin typeface="Canva Sans Bold"/>
                <a:ea typeface="Canva Sans Bold"/>
                <a:cs typeface="Canva Sans Bold"/>
                <a:sym typeface="Canva Sans Bold"/>
              </a:rPr>
              <a:t>In today’s world where cyber threats are evolving faster than ever, traditional defense systems are no longer enough. AegisAI stands apart as an intelligent, adaptive, and predictive defense platform that not only protects but also evolves with every challenge. By blending AI, automation, and simplicity, AegisAI empowers businesses to safeguard their data, maintain trust, and operate fearlessly in the digital age.</a:t>
            </a:r>
          </a:p>
          <a:p>
            <a:pPr algn="ctr">
              <a:lnSpc>
                <a:spcPts val="5599"/>
              </a:lnSpc>
            </a:pPr>
            <a:endParaRPr lang="en-US" sz="3999" b="1">
              <a:solidFill>
                <a:srgbClr val="FFFFFF"/>
              </a:solidFill>
              <a:latin typeface="Canva Sans Bold"/>
              <a:ea typeface="Canva Sans Bold"/>
              <a:cs typeface="Canva Sans Bold"/>
              <a:sym typeface="Canva Sans Bold"/>
            </a:endParaRPr>
          </a:p>
          <a:p>
            <a:pPr algn="ctr">
              <a:lnSpc>
                <a:spcPts val="5599"/>
              </a:lnSpc>
            </a:pPr>
            <a:endParaRPr lang="en-US" sz="3999" b="1">
              <a:solidFill>
                <a:srgbClr val="FFFFFF"/>
              </a:solidFill>
              <a:latin typeface="Canva Sans Bold"/>
              <a:ea typeface="Canva Sans Bold"/>
              <a:cs typeface="Canva Sans Bold"/>
              <a:sym typeface="Canva Sans Bold"/>
            </a:endParaRPr>
          </a:p>
        </p:txBody>
      </p:sp>
      <p:sp>
        <p:nvSpPr>
          <p:cNvPr id="11" name="TextBox 11"/>
          <p:cNvSpPr txBox="1"/>
          <p:nvPr/>
        </p:nvSpPr>
        <p:spPr>
          <a:xfrm>
            <a:off x="5572875" y="317460"/>
            <a:ext cx="6065237" cy="1279605"/>
          </a:xfrm>
          <a:prstGeom prst="rect">
            <a:avLst/>
          </a:prstGeom>
        </p:spPr>
        <p:txBody>
          <a:bodyPr lIns="0" tIns="0" rIns="0" bIns="0" rtlCol="0" anchor="t">
            <a:spAutoFit/>
          </a:bodyPr>
          <a:lstStyle/>
          <a:p>
            <a:pPr algn="ctr">
              <a:lnSpc>
                <a:spcPts val="10491"/>
              </a:lnSpc>
            </a:pPr>
            <a:r>
              <a:rPr lang="en-US" sz="7493" b="1">
                <a:solidFill>
                  <a:srgbClr val="FFFFFF"/>
                </a:solidFill>
                <a:latin typeface="Canva Sans Bold"/>
                <a:ea typeface="Canva Sans Bold"/>
                <a:cs typeface="Canva Sans Bold"/>
                <a:sym typeface="Canva Sans Bold"/>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grpSp>
        <p:nvGrpSpPr>
          <p:cNvPr id="2" name="Group 2"/>
          <p:cNvGrpSpPr/>
          <p:nvPr/>
        </p:nvGrpSpPr>
        <p:grpSpPr>
          <a:xfrm>
            <a:off x="-1315848" y="-1735358"/>
            <a:ext cx="8986088" cy="10287000"/>
            <a:chOff x="0" y="0"/>
            <a:chExt cx="812800" cy="930469"/>
          </a:xfrm>
        </p:grpSpPr>
        <p:sp>
          <p:nvSpPr>
            <p:cNvPr id="3" name="Freeform 3"/>
            <p:cNvSpPr/>
            <p:nvPr/>
          </p:nvSpPr>
          <p:spPr>
            <a:xfrm>
              <a:off x="0" y="0"/>
              <a:ext cx="812800" cy="930469"/>
            </a:xfrm>
            <a:custGeom>
              <a:avLst/>
              <a:gdLst/>
              <a:ahLst/>
              <a:cxnLst/>
              <a:rect l="l" t="t" r="r" b="b"/>
              <a:pathLst>
                <a:path w="812800" h="930469">
                  <a:moveTo>
                    <a:pt x="0" y="0"/>
                  </a:moveTo>
                  <a:lnTo>
                    <a:pt x="812800" y="0"/>
                  </a:lnTo>
                  <a:lnTo>
                    <a:pt x="812800" y="930469"/>
                  </a:lnTo>
                  <a:lnTo>
                    <a:pt x="0" y="930469"/>
                  </a:lnTo>
                  <a:close/>
                </a:path>
              </a:pathLst>
            </a:custGeom>
            <a:blipFill>
              <a:blip r:embed="rId2"/>
              <a:stretch>
                <a:fillRect l="-51757" r="-51757"/>
              </a:stretch>
            </a:blipFill>
          </p:spPr>
        </p:sp>
      </p:grpSp>
      <p:sp>
        <p:nvSpPr>
          <p:cNvPr id="4" name="Freeform 4"/>
          <p:cNvSpPr/>
          <p:nvPr/>
        </p:nvSpPr>
        <p:spPr>
          <a:xfrm rot="-5400362">
            <a:off x="12553429" y="-1044603"/>
            <a:ext cx="7020416" cy="7020416"/>
          </a:xfrm>
          <a:custGeom>
            <a:avLst/>
            <a:gdLst/>
            <a:ahLst/>
            <a:cxnLst/>
            <a:rect l="l" t="t" r="r" b="b"/>
            <a:pathLst>
              <a:path w="7020416" h="7020416">
                <a:moveTo>
                  <a:pt x="0" y="0"/>
                </a:moveTo>
                <a:lnTo>
                  <a:pt x="7020416" y="0"/>
                </a:lnTo>
                <a:lnTo>
                  <a:pt x="7020416" y="7020416"/>
                </a:lnTo>
                <a:lnTo>
                  <a:pt x="0" y="702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061437" y="817780"/>
            <a:ext cx="6522448" cy="1635576"/>
          </a:xfrm>
          <a:prstGeom prst="rect">
            <a:avLst/>
          </a:prstGeom>
        </p:spPr>
        <p:txBody>
          <a:bodyPr lIns="0" tIns="0" rIns="0" bIns="0" rtlCol="0" anchor="t">
            <a:spAutoFit/>
          </a:bodyPr>
          <a:lstStyle/>
          <a:p>
            <a:pPr algn="l">
              <a:lnSpc>
                <a:spcPts val="6299"/>
              </a:lnSpc>
            </a:pPr>
            <a:r>
              <a:rPr lang="en-US" sz="6999" b="1" dirty="0">
                <a:solidFill>
                  <a:srgbClr val="45DEEF"/>
                </a:solidFill>
                <a:latin typeface="Montserrat Bold"/>
                <a:ea typeface="Montserrat Bold"/>
                <a:cs typeface="Montserrat Bold"/>
                <a:sym typeface="Montserrat Bold"/>
              </a:rPr>
              <a:t>BY</a:t>
            </a:r>
            <a:endParaRPr lang="en-IN" sz="6999" b="1" dirty="0">
              <a:solidFill>
                <a:srgbClr val="45DEEF"/>
              </a:solidFill>
              <a:latin typeface="Montserrat Bold"/>
              <a:ea typeface="Montserrat Bold"/>
              <a:cs typeface="Montserrat Bold"/>
              <a:sym typeface="Montserrat Bold"/>
            </a:endParaRPr>
          </a:p>
          <a:p>
            <a:pPr algn="l">
              <a:lnSpc>
                <a:spcPts val="6299"/>
              </a:lnSpc>
            </a:pPr>
            <a:r>
              <a:rPr lang="en-US" sz="6999" b="1" dirty="0">
                <a:solidFill>
                  <a:srgbClr val="45DEEF"/>
                </a:solidFill>
                <a:latin typeface="Montserrat Bold"/>
                <a:ea typeface="Montserrat Bold"/>
                <a:cs typeface="Montserrat Bold"/>
                <a:sym typeface="Montserrat Bold"/>
              </a:rPr>
              <a:t> </a:t>
            </a:r>
            <a:r>
              <a:rPr lang="en-IN" sz="6999" b="1" dirty="0">
                <a:solidFill>
                  <a:srgbClr val="45DEEF"/>
                </a:solidFill>
                <a:latin typeface="Montserrat Bold"/>
                <a:ea typeface="Montserrat Bold"/>
                <a:cs typeface="Montserrat Bold"/>
                <a:sym typeface="Montserrat Bold"/>
              </a:rPr>
              <a:t>NEXTGEN</a:t>
            </a:r>
            <a:endParaRPr lang="en-US" sz="6999" b="1" dirty="0">
              <a:solidFill>
                <a:srgbClr val="45DEEF"/>
              </a:solidFill>
              <a:latin typeface="Montserrat Bold"/>
              <a:ea typeface="Montserrat Bold"/>
              <a:cs typeface="Montserrat Bold"/>
              <a:sym typeface="Montserrat Bold"/>
            </a:endParaRPr>
          </a:p>
        </p:txBody>
      </p:sp>
      <p:sp>
        <p:nvSpPr>
          <p:cNvPr id="6" name="TextBox 6"/>
          <p:cNvSpPr txBox="1"/>
          <p:nvPr/>
        </p:nvSpPr>
        <p:spPr>
          <a:xfrm>
            <a:off x="7805514" y="3600268"/>
            <a:ext cx="9593238" cy="5505931"/>
          </a:xfrm>
          <a:prstGeom prst="rect">
            <a:avLst/>
          </a:prstGeom>
        </p:spPr>
        <p:txBody>
          <a:bodyPr lIns="0" tIns="0" rIns="0" bIns="0" rtlCol="0" anchor="t">
            <a:spAutoFit/>
          </a:bodyPr>
          <a:lstStyle/>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DARAQSHAN FATIMA (Team lead)</a:t>
            </a:r>
          </a:p>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SYEDA GULFISHAN </a:t>
            </a:r>
            <a:r>
              <a:rPr lang="en-IN" sz="4200" b="1" dirty="0">
                <a:solidFill>
                  <a:srgbClr val="FFFFFF"/>
                </a:solidFill>
                <a:latin typeface="Canva Sans Bold"/>
                <a:ea typeface="Canva Sans Bold"/>
                <a:cs typeface="Canva Sans Bold"/>
                <a:sym typeface="Canva Sans Bold"/>
              </a:rPr>
              <a:t>FATIMA</a:t>
            </a:r>
            <a:endParaRPr lang="en-US" sz="4200" b="1" dirty="0">
              <a:solidFill>
                <a:srgbClr val="FFFFFF"/>
              </a:solidFill>
              <a:latin typeface="Canva Sans Bold"/>
              <a:ea typeface="Canva Sans Bold"/>
              <a:cs typeface="Canva Sans Bold"/>
              <a:sym typeface="Canva Sans Bold"/>
            </a:endParaRPr>
          </a:p>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SHIFA CHISTHI</a:t>
            </a:r>
          </a:p>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NAJWA JUHANA FATIMA </a:t>
            </a:r>
          </a:p>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NABEELA HAMEEDA</a:t>
            </a:r>
          </a:p>
          <a:p>
            <a:pPr marL="906785" lvl="1" indent="-453392" algn="l">
              <a:lnSpc>
                <a:spcPts val="6174"/>
              </a:lnSpc>
              <a:buFont typeface="Arial"/>
              <a:buChar char="•"/>
            </a:pPr>
            <a:r>
              <a:rPr lang="en-US" sz="4200" b="1" dirty="0">
                <a:solidFill>
                  <a:srgbClr val="FFFFFF"/>
                </a:solidFill>
                <a:latin typeface="Canva Sans Bold"/>
                <a:ea typeface="Canva Sans Bold"/>
                <a:cs typeface="Canva Sans Bold"/>
                <a:sym typeface="Canva Sans Bold"/>
              </a:rPr>
              <a:t>SAMAANAH ABDUS SALAAM </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rot="-10800000">
            <a:off x="-118484" y="0"/>
            <a:ext cx="6262550" cy="6262550"/>
          </a:xfrm>
          <a:custGeom>
            <a:avLst/>
            <a:gdLst/>
            <a:ahLst/>
            <a:cxnLst/>
            <a:rect l="l" t="t" r="r" b="b"/>
            <a:pathLst>
              <a:path w="6262550" h="6262550">
                <a:moveTo>
                  <a:pt x="0" y="0"/>
                </a:moveTo>
                <a:lnTo>
                  <a:pt x="6262550" y="0"/>
                </a:lnTo>
                <a:lnTo>
                  <a:pt x="6262550" y="6262550"/>
                </a:lnTo>
                <a:lnTo>
                  <a:pt x="0" y="62625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76831" y="2191713"/>
            <a:ext cx="3944468" cy="3387216"/>
            <a:chOff x="0" y="0"/>
            <a:chExt cx="145609" cy="125039"/>
          </a:xfrm>
        </p:grpSpPr>
        <p:sp>
          <p:nvSpPr>
            <p:cNvPr id="4" name="Freeform 4"/>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gradFill rotWithShape="1">
              <a:gsLst>
                <a:gs pos="0">
                  <a:srgbClr val="175DB7">
                    <a:alpha val="100000"/>
                  </a:srgbClr>
                </a:gs>
                <a:gs pos="100000">
                  <a:srgbClr val="13BFAF">
                    <a:alpha val="100000"/>
                  </a:srgbClr>
                </a:gs>
              </a:gsLst>
              <a:lin ang="5400000"/>
            </a:gradFill>
          </p:spPr>
        </p:sp>
        <p:sp>
          <p:nvSpPr>
            <p:cNvPr id="5" name="TextBox 5"/>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6" name="Group 6"/>
          <p:cNvGrpSpPr/>
          <p:nvPr/>
        </p:nvGrpSpPr>
        <p:grpSpPr>
          <a:xfrm>
            <a:off x="292294" y="2187434"/>
            <a:ext cx="3944468" cy="3387216"/>
            <a:chOff x="0" y="0"/>
            <a:chExt cx="145609" cy="125039"/>
          </a:xfrm>
        </p:grpSpPr>
        <p:sp>
          <p:nvSpPr>
            <p:cNvPr id="7" name="Freeform 7"/>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8" name="TextBox 8"/>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9" name="Group 9"/>
          <p:cNvGrpSpPr/>
          <p:nvPr/>
        </p:nvGrpSpPr>
        <p:grpSpPr>
          <a:xfrm>
            <a:off x="9559214" y="2100338"/>
            <a:ext cx="3944468" cy="3387216"/>
            <a:chOff x="0" y="0"/>
            <a:chExt cx="145609" cy="125039"/>
          </a:xfrm>
        </p:grpSpPr>
        <p:sp>
          <p:nvSpPr>
            <p:cNvPr id="10" name="Freeform 10"/>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11" name="TextBox 11"/>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12" name="Group 12"/>
          <p:cNvGrpSpPr/>
          <p:nvPr/>
        </p:nvGrpSpPr>
        <p:grpSpPr>
          <a:xfrm>
            <a:off x="13982277" y="2100338"/>
            <a:ext cx="3944468" cy="3387216"/>
            <a:chOff x="0" y="0"/>
            <a:chExt cx="145609" cy="125039"/>
          </a:xfrm>
        </p:grpSpPr>
        <p:sp>
          <p:nvSpPr>
            <p:cNvPr id="13" name="Freeform 13"/>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14" name="TextBox 14"/>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sp>
        <p:nvSpPr>
          <p:cNvPr id="15" name="TextBox 15"/>
          <p:cNvSpPr txBox="1"/>
          <p:nvPr/>
        </p:nvSpPr>
        <p:spPr>
          <a:xfrm>
            <a:off x="1845731" y="7969705"/>
            <a:ext cx="3449975" cy="30481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Real-Time</a:t>
            </a:r>
          </a:p>
        </p:txBody>
      </p:sp>
      <p:grpSp>
        <p:nvGrpSpPr>
          <p:cNvPr id="16" name="Group 16"/>
          <p:cNvGrpSpPr/>
          <p:nvPr/>
        </p:nvGrpSpPr>
        <p:grpSpPr>
          <a:xfrm>
            <a:off x="1598485" y="6303118"/>
            <a:ext cx="3944468" cy="3387216"/>
            <a:chOff x="0" y="0"/>
            <a:chExt cx="145609" cy="125039"/>
          </a:xfrm>
        </p:grpSpPr>
        <p:sp>
          <p:nvSpPr>
            <p:cNvPr id="17" name="Freeform 17"/>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18" name="TextBox 18"/>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19" name="Group 19"/>
          <p:cNvGrpSpPr/>
          <p:nvPr/>
        </p:nvGrpSpPr>
        <p:grpSpPr>
          <a:xfrm>
            <a:off x="11531448" y="6303569"/>
            <a:ext cx="3944468" cy="3387216"/>
            <a:chOff x="0" y="0"/>
            <a:chExt cx="145609" cy="125039"/>
          </a:xfrm>
        </p:grpSpPr>
        <p:sp>
          <p:nvSpPr>
            <p:cNvPr id="20" name="Freeform 20"/>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gradFill rotWithShape="1">
              <a:gsLst>
                <a:gs pos="0">
                  <a:srgbClr val="175DB7">
                    <a:alpha val="100000"/>
                  </a:srgbClr>
                </a:gs>
                <a:gs pos="100000">
                  <a:srgbClr val="13BFAF">
                    <a:alpha val="100000"/>
                  </a:srgbClr>
                </a:gs>
              </a:gsLst>
              <a:lin ang="5400000"/>
            </a:gradFill>
          </p:spPr>
        </p:sp>
        <p:sp>
          <p:nvSpPr>
            <p:cNvPr id="21" name="TextBox 21"/>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grpSp>
        <p:nvGrpSpPr>
          <p:cNvPr id="22" name="Group 22"/>
          <p:cNvGrpSpPr/>
          <p:nvPr/>
        </p:nvGrpSpPr>
        <p:grpSpPr>
          <a:xfrm>
            <a:off x="6441343" y="6390402"/>
            <a:ext cx="3944468" cy="3387216"/>
            <a:chOff x="0" y="0"/>
            <a:chExt cx="145609" cy="125039"/>
          </a:xfrm>
        </p:grpSpPr>
        <p:sp>
          <p:nvSpPr>
            <p:cNvPr id="23" name="Freeform 23"/>
            <p:cNvSpPr/>
            <p:nvPr/>
          </p:nvSpPr>
          <p:spPr>
            <a:xfrm>
              <a:off x="0" y="0"/>
              <a:ext cx="145609" cy="125039"/>
            </a:xfrm>
            <a:custGeom>
              <a:avLst/>
              <a:gdLst/>
              <a:ahLst/>
              <a:cxnLst/>
              <a:rect l="l" t="t" r="r" b="b"/>
              <a:pathLst>
                <a:path w="145609" h="125039">
                  <a:moveTo>
                    <a:pt x="0" y="0"/>
                  </a:moveTo>
                  <a:lnTo>
                    <a:pt x="145609" y="0"/>
                  </a:lnTo>
                  <a:lnTo>
                    <a:pt x="145609" y="125039"/>
                  </a:lnTo>
                  <a:lnTo>
                    <a:pt x="0" y="125039"/>
                  </a:lnTo>
                  <a:close/>
                </a:path>
              </a:pathLst>
            </a:custGeom>
            <a:solidFill>
              <a:srgbClr val="232325"/>
            </a:solidFill>
          </p:spPr>
        </p:sp>
        <p:sp>
          <p:nvSpPr>
            <p:cNvPr id="24" name="TextBox 24"/>
            <p:cNvSpPr txBox="1"/>
            <p:nvPr/>
          </p:nvSpPr>
          <p:spPr>
            <a:xfrm>
              <a:off x="0" y="-38100"/>
              <a:ext cx="145609" cy="163139"/>
            </a:xfrm>
            <a:prstGeom prst="rect">
              <a:avLst/>
            </a:prstGeom>
          </p:spPr>
          <p:txBody>
            <a:bodyPr lIns="362440" tIns="362440" rIns="362440" bIns="362440" rtlCol="0" anchor="ctr"/>
            <a:lstStyle/>
            <a:p>
              <a:pPr algn="ctr">
                <a:lnSpc>
                  <a:spcPts val="2659"/>
                </a:lnSpc>
              </a:pPr>
              <a:endParaRPr/>
            </a:p>
          </p:txBody>
        </p:sp>
      </p:grpSp>
      <p:sp>
        <p:nvSpPr>
          <p:cNvPr id="25" name="Freeform 25"/>
          <p:cNvSpPr/>
          <p:nvPr/>
        </p:nvSpPr>
        <p:spPr>
          <a:xfrm>
            <a:off x="1304419" y="2382219"/>
            <a:ext cx="1920218" cy="1693608"/>
          </a:xfrm>
          <a:custGeom>
            <a:avLst/>
            <a:gdLst/>
            <a:ahLst/>
            <a:cxnLst/>
            <a:rect l="l" t="t" r="r" b="b"/>
            <a:pathLst>
              <a:path w="1920218" h="1693608">
                <a:moveTo>
                  <a:pt x="0" y="0"/>
                </a:moveTo>
                <a:lnTo>
                  <a:pt x="1920217" y="0"/>
                </a:lnTo>
                <a:lnTo>
                  <a:pt x="1920217" y="1693608"/>
                </a:lnTo>
                <a:lnTo>
                  <a:pt x="0" y="1693608"/>
                </a:lnTo>
                <a:lnTo>
                  <a:pt x="0" y="0"/>
                </a:lnTo>
                <a:close/>
              </a:path>
            </a:pathLst>
          </a:custGeom>
          <a:blipFill>
            <a:blip r:embed="rId4"/>
            <a:stretch>
              <a:fillRect/>
            </a:stretch>
          </a:blipFill>
        </p:spPr>
      </p:sp>
      <p:sp>
        <p:nvSpPr>
          <p:cNvPr id="26" name="Freeform 26"/>
          <p:cNvSpPr/>
          <p:nvPr/>
        </p:nvSpPr>
        <p:spPr>
          <a:xfrm>
            <a:off x="6439299" y="2617037"/>
            <a:ext cx="991977" cy="1458789"/>
          </a:xfrm>
          <a:custGeom>
            <a:avLst/>
            <a:gdLst/>
            <a:ahLst/>
            <a:cxnLst/>
            <a:rect l="l" t="t" r="r" b="b"/>
            <a:pathLst>
              <a:path w="991977" h="1458789">
                <a:moveTo>
                  <a:pt x="0" y="0"/>
                </a:moveTo>
                <a:lnTo>
                  <a:pt x="991976" y="0"/>
                </a:lnTo>
                <a:lnTo>
                  <a:pt x="991976" y="1458790"/>
                </a:lnTo>
                <a:lnTo>
                  <a:pt x="0" y="14587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0636251" y="2214575"/>
            <a:ext cx="1790393" cy="2263715"/>
          </a:xfrm>
          <a:custGeom>
            <a:avLst/>
            <a:gdLst/>
            <a:ahLst/>
            <a:cxnLst/>
            <a:rect l="l" t="t" r="r" b="b"/>
            <a:pathLst>
              <a:path w="1790393" h="2263715">
                <a:moveTo>
                  <a:pt x="0" y="0"/>
                </a:moveTo>
                <a:lnTo>
                  <a:pt x="1790393" y="0"/>
                </a:lnTo>
                <a:lnTo>
                  <a:pt x="1790393" y="2263714"/>
                </a:lnTo>
                <a:lnTo>
                  <a:pt x="0" y="22637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15090832" y="2349975"/>
            <a:ext cx="1682608" cy="1992913"/>
          </a:xfrm>
          <a:custGeom>
            <a:avLst/>
            <a:gdLst/>
            <a:ahLst/>
            <a:cxnLst/>
            <a:rect l="l" t="t" r="r" b="b"/>
            <a:pathLst>
              <a:path w="1682608" h="1992913">
                <a:moveTo>
                  <a:pt x="0" y="0"/>
                </a:moveTo>
                <a:lnTo>
                  <a:pt x="1682607" y="0"/>
                </a:lnTo>
                <a:lnTo>
                  <a:pt x="1682607" y="1992914"/>
                </a:lnTo>
                <a:lnTo>
                  <a:pt x="0" y="19929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7370820" y="6840928"/>
            <a:ext cx="2332760" cy="1433587"/>
          </a:xfrm>
          <a:custGeom>
            <a:avLst/>
            <a:gdLst/>
            <a:ahLst/>
            <a:cxnLst/>
            <a:rect l="l" t="t" r="r" b="b"/>
            <a:pathLst>
              <a:path w="2332760" h="1433587">
                <a:moveTo>
                  <a:pt x="0" y="0"/>
                </a:moveTo>
                <a:lnTo>
                  <a:pt x="2332760" y="0"/>
                </a:lnTo>
                <a:lnTo>
                  <a:pt x="2332760" y="1433587"/>
                </a:lnTo>
                <a:lnTo>
                  <a:pt x="0" y="14335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2462261" y="6619667"/>
            <a:ext cx="1872563" cy="1872563"/>
          </a:xfrm>
          <a:custGeom>
            <a:avLst/>
            <a:gdLst/>
            <a:ahLst/>
            <a:cxnLst/>
            <a:rect l="l" t="t" r="r" b="b"/>
            <a:pathLst>
              <a:path w="1872563" h="1872563">
                <a:moveTo>
                  <a:pt x="0" y="0"/>
                </a:moveTo>
                <a:lnTo>
                  <a:pt x="1872563" y="0"/>
                </a:lnTo>
                <a:lnTo>
                  <a:pt x="1872563" y="1872563"/>
                </a:lnTo>
                <a:lnTo>
                  <a:pt x="0" y="18725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1" name="Freeform 31"/>
          <p:cNvSpPr/>
          <p:nvPr/>
        </p:nvSpPr>
        <p:spPr>
          <a:xfrm>
            <a:off x="2715267" y="6619667"/>
            <a:ext cx="1687726" cy="1687726"/>
          </a:xfrm>
          <a:custGeom>
            <a:avLst/>
            <a:gdLst/>
            <a:ahLst/>
            <a:cxnLst/>
            <a:rect l="l" t="t" r="r" b="b"/>
            <a:pathLst>
              <a:path w="1687726" h="1687726">
                <a:moveTo>
                  <a:pt x="0" y="0"/>
                </a:moveTo>
                <a:lnTo>
                  <a:pt x="1687726" y="0"/>
                </a:lnTo>
                <a:lnTo>
                  <a:pt x="1687726" y="1687726"/>
                </a:lnTo>
                <a:lnTo>
                  <a:pt x="0" y="1687726"/>
                </a:lnTo>
                <a:lnTo>
                  <a:pt x="0" y="0"/>
                </a:lnTo>
                <a:close/>
              </a:path>
            </a:pathLst>
          </a:custGeom>
          <a:blipFill>
            <a:blip r:embed="rId15"/>
            <a:stretch>
              <a:fillRect/>
            </a:stretch>
          </a:blipFill>
        </p:spPr>
      </p:sp>
      <p:sp>
        <p:nvSpPr>
          <p:cNvPr id="32" name="TextBox 32"/>
          <p:cNvSpPr txBox="1"/>
          <p:nvPr/>
        </p:nvSpPr>
        <p:spPr>
          <a:xfrm>
            <a:off x="2423720" y="700088"/>
            <a:ext cx="12795157" cy="857250"/>
          </a:xfrm>
          <a:prstGeom prst="rect">
            <a:avLst/>
          </a:prstGeom>
        </p:spPr>
        <p:txBody>
          <a:bodyPr lIns="0" tIns="0" rIns="0" bIns="0" rtlCol="0" anchor="t">
            <a:spAutoFit/>
          </a:bodyPr>
          <a:lstStyle/>
          <a:p>
            <a:pPr algn="ctr">
              <a:lnSpc>
                <a:spcPts val="6299"/>
              </a:lnSpc>
            </a:pPr>
            <a:r>
              <a:rPr lang="en-US" sz="6999" b="1">
                <a:solidFill>
                  <a:srgbClr val="45DEEF"/>
                </a:solidFill>
                <a:latin typeface="Montserrat Bold"/>
                <a:ea typeface="Montserrat Bold"/>
                <a:cs typeface="Montserrat Bold"/>
                <a:sym typeface="Montserrat Bold"/>
              </a:rPr>
              <a:t>SNAPSHOT</a:t>
            </a:r>
          </a:p>
        </p:txBody>
      </p:sp>
      <p:sp>
        <p:nvSpPr>
          <p:cNvPr id="33" name="TextBox 33"/>
          <p:cNvSpPr txBox="1"/>
          <p:nvPr/>
        </p:nvSpPr>
        <p:spPr>
          <a:xfrm>
            <a:off x="620800" y="4753070"/>
            <a:ext cx="3287455" cy="335290"/>
          </a:xfrm>
          <a:prstGeom prst="rect">
            <a:avLst/>
          </a:prstGeom>
        </p:spPr>
        <p:txBody>
          <a:bodyPr lIns="0" tIns="0" rIns="0" bIns="0" rtlCol="0" anchor="t">
            <a:spAutoFit/>
          </a:bodyPr>
          <a:lstStyle/>
          <a:p>
            <a:pPr algn="ctr">
              <a:lnSpc>
                <a:spcPts val="2520"/>
              </a:lnSpc>
            </a:pPr>
            <a:r>
              <a:rPr lang="en-US" sz="2800" b="1">
                <a:solidFill>
                  <a:srgbClr val="FFFFFF"/>
                </a:solidFill>
                <a:latin typeface="Montserrat Bold"/>
                <a:ea typeface="Montserrat Bold"/>
                <a:cs typeface="Montserrat Bold"/>
                <a:sym typeface="Montserrat Bold"/>
              </a:rPr>
              <a:t>THE  PROBLEM</a:t>
            </a:r>
          </a:p>
        </p:txBody>
      </p:sp>
      <p:sp>
        <p:nvSpPr>
          <p:cNvPr id="34" name="TextBox 34"/>
          <p:cNvSpPr txBox="1"/>
          <p:nvPr/>
        </p:nvSpPr>
        <p:spPr>
          <a:xfrm>
            <a:off x="14319632" y="4808210"/>
            <a:ext cx="3269758" cy="335290"/>
          </a:xfrm>
          <a:prstGeom prst="rect">
            <a:avLst/>
          </a:prstGeom>
        </p:spPr>
        <p:txBody>
          <a:bodyPr lIns="0" tIns="0" rIns="0" bIns="0" rtlCol="0" anchor="t">
            <a:spAutoFit/>
          </a:bodyPr>
          <a:lstStyle/>
          <a:p>
            <a:pPr algn="ctr">
              <a:lnSpc>
                <a:spcPts val="2520"/>
              </a:lnSpc>
            </a:pPr>
            <a:r>
              <a:rPr lang="en-US" sz="2800" b="1">
                <a:solidFill>
                  <a:srgbClr val="FFFFFF"/>
                </a:solidFill>
                <a:latin typeface="Montserrat Bold"/>
                <a:ea typeface="Montserrat Bold"/>
                <a:cs typeface="Montserrat Bold"/>
                <a:sym typeface="Montserrat Bold"/>
              </a:rPr>
              <a:t>MVP DEMO</a:t>
            </a:r>
          </a:p>
        </p:txBody>
      </p:sp>
      <p:sp>
        <p:nvSpPr>
          <p:cNvPr id="35" name="TextBox 35"/>
          <p:cNvSpPr txBox="1"/>
          <p:nvPr/>
        </p:nvSpPr>
        <p:spPr>
          <a:xfrm>
            <a:off x="5175789" y="4753070"/>
            <a:ext cx="3449975" cy="335290"/>
          </a:xfrm>
          <a:prstGeom prst="rect">
            <a:avLst/>
          </a:prstGeom>
        </p:spPr>
        <p:txBody>
          <a:bodyPr lIns="0" tIns="0" rIns="0" bIns="0" rtlCol="0" anchor="t">
            <a:spAutoFit/>
          </a:bodyPr>
          <a:lstStyle/>
          <a:p>
            <a:pPr algn="ctr">
              <a:lnSpc>
                <a:spcPts val="2520"/>
              </a:lnSpc>
            </a:pPr>
            <a:r>
              <a:rPr lang="en-US" sz="2800" b="1">
                <a:solidFill>
                  <a:srgbClr val="FFFFFF"/>
                </a:solidFill>
                <a:latin typeface="Montserrat Bold"/>
                <a:ea typeface="Montserrat Bold"/>
                <a:cs typeface="Montserrat Bold"/>
                <a:sym typeface="Montserrat Bold"/>
              </a:rPr>
              <a:t>OUR SOLUTION</a:t>
            </a:r>
          </a:p>
        </p:txBody>
      </p:sp>
      <p:sp>
        <p:nvSpPr>
          <p:cNvPr id="36" name="TextBox 36"/>
          <p:cNvSpPr txBox="1"/>
          <p:nvPr/>
        </p:nvSpPr>
        <p:spPr>
          <a:xfrm>
            <a:off x="1962787" y="8568430"/>
            <a:ext cx="3449975" cy="59056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WHY AEGIS AI IS DIFFERENT</a:t>
            </a:r>
          </a:p>
        </p:txBody>
      </p:sp>
      <p:sp>
        <p:nvSpPr>
          <p:cNvPr id="37" name="TextBox 37"/>
          <p:cNvSpPr txBox="1"/>
          <p:nvPr/>
        </p:nvSpPr>
        <p:spPr>
          <a:xfrm>
            <a:off x="9896569" y="4753070"/>
            <a:ext cx="3269758" cy="335290"/>
          </a:xfrm>
          <a:prstGeom prst="rect">
            <a:avLst/>
          </a:prstGeom>
        </p:spPr>
        <p:txBody>
          <a:bodyPr lIns="0" tIns="0" rIns="0" bIns="0" rtlCol="0" anchor="t">
            <a:spAutoFit/>
          </a:bodyPr>
          <a:lstStyle/>
          <a:p>
            <a:pPr algn="ctr">
              <a:lnSpc>
                <a:spcPts val="2520"/>
              </a:lnSpc>
            </a:pPr>
            <a:r>
              <a:rPr lang="en-US" sz="2800" b="1">
                <a:solidFill>
                  <a:srgbClr val="FFFFFF"/>
                </a:solidFill>
                <a:latin typeface="Montserrat Bold"/>
                <a:ea typeface="Montserrat Bold"/>
                <a:cs typeface="Montserrat Bold"/>
                <a:sym typeface="Montserrat Bold"/>
              </a:rPr>
              <a:t>KEY FEATURES</a:t>
            </a:r>
          </a:p>
        </p:txBody>
      </p:sp>
      <p:sp>
        <p:nvSpPr>
          <p:cNvPr id="38" name="TextBox 38"/>
          <p:cNvSpPr txBox="1"/>
          <p:nvPr/>
        </p:nvSpPr>
        <p:spPr>
          <a:xfrm>
            <a:off x="6849065" y="8808974"/>
            <a:ext cx="3269758" cy="335290"/>
          </a:xfrm>
          <a:prstGeom prst="rect">
            <a:avLst/>
          </a:prstGeom>
        </p:spPr>
        <p:txBody>
          <a:bodyPr lIns="0" tIns="0" rIns="0" bIns="0" rtlCol="0" anchor="t">
            <a:spAutoFit/>
          </a:bodyPr>
          <a:lstStyle/>
          <a:p>
            <a:pPr algn="ctr">
              <a:lnSpc>
                <a:spcPts val="2520"/>
              </a:lnSpc>
            </a:pPr>
            <a:r>
              <a:rPr lang="en-US" sz="2800" b="1">
                <a:solidFill>
                  <a:srgbClr val="FFFFFF"/>
                </a:solidFill>
                <a:latin typeface="Montserrat Bold"/>
                <a:ea typeface="Montserrat Bold"/>
                <a:cs typeface="Montserrat Bold"/>
                <a:sym typeface="Montserrat Bold"/>
              </a:rPr>
              <a:t>Tech stack</a:t>
            </a:r>
          </a:p>
        </p:txBody>
      </p:sp>
      <p:sp>
        <p:nvSpPr>
          <p:cNvPr id="39" name="TextBox 39"/>
          <p:cNvSpPr txBox="1"/>
          <p:nvPr/>
        </p:nvSpPr>
        <p:spPr>
          <a:xfrm>
            <a:off x="11949120" y="8953490"/>
            <a:ext cx="3269758" cy="304810"/>
          </a:xfrm>
          <a:prstGeom prst="rect">
            <a:avLst/>
          </a:prstGeom>
        </p:spPr>
        <p:txBody>
          <a:bodyPr lIns="0" tIns="0" rIns="0" bIns="0" rtlCol="0" anchor="t">
            <a:spAutoFit/>
          </a:bodyPr>
          <a:lstStyle/>
          <a:p>
            <a:pPr algn="ctr">
              <a:lnSpc>
                <a:spcPts val="2250"/>
              </a:lnSpc>
            </a:pPr>
            <a:r>
              <a:rPr lang="en-US" sz="2500" b="1">
                <a:solidFill>
                  <a:srgbClr val="FFFFFF"/>
                </a:solidFill>
                <a:latin typeface="Montserrat Bold"/>
                <a:ea typeface="Montserrat Bold"/>
                <a:cs typeface="Montserrat Bold"/>
                <a:sym typeface="Montserrat Bold"/>
              </a:rPr>
              <a:t>CONCLUSION</a:t>
            </a:r>
          </a:p>
        </p:txBody>
      </p:sp>
      <p:sp>
        <p:nvSpPr>
          <p:cNvPr id="40" name="TextBox 4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a:off x="320542" y="9095547"/>
            <a:ext cx="6385195" cy="928756"/>
          </a:xfrm>
          <a:custGeom>
            <a:avLst/>
            <a:gdLst/>
            <a:ahLst/>
            <a:cxnLst/>
            <a:rect l="l" t="t" r="r" b="b"/>
            <a:pathLst>
              <a:path w="6385195" h="928756">
                <a:moveTo>
                  <a:pt x="0" y="0"/>
                </a:moveTo>
                <a:lnTo>
                  <a:pt x="6385195" y="0"/>
                </a:lnTo>
                <a:lnTo>
                  <a:pt x="6385195"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4066703" y="0"/>
            <a:ext cx="6385195" cy="928756"/>
          </a:xfrm>
          <a:custGeom>
            <a:avLst/>
            <a:gdLst/>
            <a:ahLst/>
            <a:cxnLst/>
            <a:rect l="l" t="t" r="r" b="b"/>
            <a:pathLst>
              <a:path w="6385195" h="928756">
                <a:moveTo>
                  <a:pt x="0" y="0"/>
                </a:moveTo>
                <a:lnTo>
                  <a:pt x="6385194" y="0"/>
                </a:lnTo>
                <a:lnTo>
                  <a:pt x="6385194" y="928756"/>
                </a:lnTo>
                <a:lnTo>
                  <a:pt x="0" y="9287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90934" y="507316"/>
            <a:ext cx="9324243" cy="857250"/>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THE PROBLEM</a:t>
            </a:r>
          </a:p>
        </p:txBody>
      </p:sp>
      <p:sp>
        <p:nvSpPr>
          <p:cNvPr id="5" name="TextBox 5"/>
          <p:cNvSpPr txBox="1"/>
          <p:nvPr/>
        </p:nvSpPr>
        <p:spPr>
          <a:xfrm>
            <a:off x="551953" y="769253"/>
            <a:ext cx="15934614" cy="10034958"/>
          </a:xfrm>
          <a:prstGeom prst="rect">
            <a:avLst/>
          </a:prstGeom>
        </p:spPr>
        <p:txBody>
          <a:bodyPr lIns="0" tIns="0" rIns="0" bIns="0" rtlCol="0" anchor="t">
            <a:spAutoFit/>
          </a:bodyPr>
          <a:lstStyle/>
          <a:p>
            <a:pPr algn="l">
              <a:lnSpc>
                <a:spcPts val="4612"/>
              </a:lnSpc>
            </a:pPr>
            <a:endParaRPr/>
          </a:p>
          <a:p>
            <a:pPr algn="l">
              <a:lnSpc>
                <a:spcPts val="4271"/>
              </a:lnSpc>
            </a:pPr>
            <a:r>
              <a:rPr lang="en-US" sz="3050" b="1">
                <a:solidFill>
                  <a:srgbClr val="FFFFFF"/>
                </a:solidFill>
                <a:latin typeface="Canva Sans Bold"/>
                <a:ea typeface="Canva Sans Bold"/>
                <a:cs typeface="Canva Sans Bold"/>
                <a:sym typeface="Canva Sans Bold"/>
              </a:rPr>
              <a:t> Imagine a growing company with sensitive data is surrounded by thousands of new cyber threats emerging every single day. Yetmost security tools only raise alarms after the damage is done. Teams are forced to react instead of prepare. Simulation platforms, if they exist, are either too complex or too expensive to use. A single overlooked configuration can open the door to devastating breaches. </a:t>
            </a:r>
          </a:p>
          <a:p>
            <a:pPr algn="l">
              <a:lnSpc>
                <a:spcPts val="4271"/>
              </a:lnSpc>
            </a:pPr>
            <a:r>
              <a:rPr lang="en-US" sz="3050" b="1">
                <a:solidFill>
                  <a:srgbClr val="FFFFFF"/>
                </a:solidFill>
                <a:latin typeface="Canva Sans Bold"/>
                <a:ea typeface="Canva Sans Bold"/>
                <a:cs typeface="Canva Sans Bold"/>
                <a:sym typeface="Canva Sans Bold"/>
              </a:rPr>
              <a:t>This leads to:</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Costly financial losses from breaches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Damaged trust and reputation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Downtime and disrupted operations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Lack of preparedness for evolving threats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Legal penalties and compliance issues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Sensitive data theft and misuse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Increased stress on IT/security teams 😓</a:t>
            </a:r>
          </a:p>
          <a:p>
            <a:pPr marL="658704" lvl="1" indent="-329352" algn="l">
              <a:lnSpc>
                <a:spcPts val="4271"/>
              </a:lnSpc>
              <a:buFont typeface="Arial"/>
              <a:buChar char="•"/>
            </a:pPr>
            <a:r>
              <a:rPr lang="en-US" sz="3050" b="1">
                <a:solidFill>
                  <a:srgbClr val="FFFFFF"/>
                </a:solidFill>
                <a:latin typeface="Canva Sans Bold"/>
                <a:ea typeface="Canva Sans Bold"/>
                <a:cs typeface="Canva Sans Bold"/>
                <a:sym typeface="Canva Sans Bold"/>
              </a:rPr>
              <a:t>Lost customers and missed opportunities 🚪</a:t>
            </a:r>
          </a:p>
          <a:p>
            <a:pPr algn="l">
              <a:lnSpc>
                <a:spcPts val="3151"/>
              </a:lnSpc>
            </a:pPr>
            <a:endParaRPr lang="en-US" sz="3050" b="1">
              <a:solidFill>
                <a:srgbClr val="FFFFFF"/>
              </a:solidFill>
              <a:latin typeface="Canva Sans Bold"/>
              <a:ea typeface="Canva Sans Bold"/>
              <a:cs typeface="Canva Sans Bold"/>
              <a:sym typeface="Canva Sans Bold"/>
            </a:endParaRPr>
          </a:p>
          <a:p>
            <a:pPr algn="l">
              <a:lnSpc>
                <a:spcPts val="4271"/>
              </a:lnSpc>
            </a:pPr>
            <a:endParaRPr lang="en-US" sz="3050" b="1">
              <a:solidFill>
                <a:srgbClr val="FFFFFF"/>
              </a:solidFill>
              <a:latin typeface="Canva Sans Bold"/>
              <a:ea typeface="Canva Sans Bold"/>
              <a:cs typeface="Canva Sans Bold"/>
              <a:sym typeface="Canva Sans Bold"/>
            </a:endParaRPr>
          </a:p>
          <a:p>
            <a:pPr algn="l">
              <a:lnSpc>
                <a:spcPts val="4271"/>
              </a:lnSpc>
            </a:pPr>
            <a:endParaRPr lang="en-US" sz="3050" b="1">
              <a:solidFill>
                <a:srgbClr val="FFFFFF"/>
              </a:solidFill>
              <a:latin typeface="Canva Sans Bold"/>
              <a:ea typeface="Canva Sans Bold"/>
              <a:cs typeface="Canva Sans Bold"/>
              <a:sym typeface="Canva Sans Bold"/>
            </a:endParaRPr>
          </a:p>
          <a:p>
            <a:pPr algn="l">
              <a:lnSpc>
                <a:spcPts val="4271"/>
              </a:lnSpc>
            </a:pPr>
            <a:endParaRPr lang="en-US" sz="3050" b="1">
              <a:solidFill>
                <a:srgbClr val="FFFFFF"/>
              </a:solidFill>
              <a:latin typeface="Canva Sans Bold"/>
              <a:ea typeface="Canva Sans Bold"/>
              <a:cs typeface="Canva Sans Bold"/>
              <a:sym typeface="Canva Sans Bold"/>
            </a:endParaRPr>
          </a:p>
        </p:txBody>
      </p:sp>
      <p:sp>
        <p:nvSpPr>
          <p:cNvPr id="6" name="Freeform 6"/>
          <p:cNvSpPr/>
          <p:nvPr/>
        </p:nvSpPr>
        <p:spPr>
          <a:xfrm>
            <a:off x="12694847" y="4458058"/>
            <a:ext cx="6686560" cy="6346153"/>
          </a:xfrm>
          <a:custGeom>
            <a:avLst/>
            <a:gdLst/>
            <a:ahLst/>
            <a:cxnLst/>
            <a:rect l="l" t="t" r="r" b="b"/>
            <a:pathLst>
              <a:path w="6686560" h="6346153">
                <a:moveTo>
                  <a:pt x="0" y="0"/>
                </a:moveTo>
                <a:lnTo>
                  <a:pt x="6686560" y="0"/>
                </a:lnTo>
                <a:lnTo>
                  <a:pt x="6686560" y="6346153"/>
                </a:lnTo>
                <a:lnTo>
                  <a:pt x="0" y="6346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14303533" y="1972371"/>
            <a:ext cx="21757266" cy="7076160"/>
            <a:chOff x="0" y="0"/>
            <a:chExt cx="5730309" cy="1863680"/>
          </a:xfrm>
        </p:grpSpPr>
        <p:sp>
          <p:nvSpPr>
            <p:cNvPr id="4" name="Freeform 4"/>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5" name="TextBox 5"/>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6" name="Group 6"/>
          <p:cNvGrpSpPr/>
          <p:nvPr/>
        </p:nvGrpSpPr>
        <p:grpSpPr>
          <a:xfrm>
            <a:off x="1028700" y="1972371"/>
            <a:ext cx="4824057" cy="6593819"/>
            <a:chOff x="0" y="0"/>
            <a:chExt cx="1489880" cy="2036459"/>
          </a:xfrm>
        </p:grpSpPr>
        <p:sp>
          <p:nvSpPr>
            <p:cNvPr id="7" name="Freeform 7"/>
            <p:cNvSpPr/>
            <p:nvPr/>
          </p:nvSpPr>
          <p:spPr>
            <a:xfrm>
              <a:off x="0" y="0"/>
              <a:ext cx="1489880" cy="2036459"/>
            </a:xfrm>
            <a:custGeom>
              <a:avLst/>
              <a:gdLst/>
              <a:ahLst/>
              <a:cxnLst/>
              <a:rect l="l" t="t" r="r" b="b"/>
              <a:pathLst>
                <a:path w="1489880" h="2036459">
                  <a:moveTo>
                    <a:pt x="0" y="0"/>
                  </a:moveTo>
                  <a:lnTo>
                    <a:pt x="1489880" y="0"/>
                  </a:lnTo>
                  <a:lnTo>
                    <a:pt x="1489880" y="2036459"/>
                  </a:lnTo>
                  <a:lnTo>
                    <a:pt x="0" y="2036459"/>
                  </a:lnTo>
                  <a:close/>
                </a:path>
              </a:pathLst>
            </a:custGeom>
            <a:gradFill rotWithShape="1">
              <a:gsLst>
                <a:gs pos="0">
                  <a:srgbClr val="45DEEF">
                    <a:alpha val="100000"/>
                  </a:srgbClr>
                </a:gs>
                <a:gs pos="100000">
                  <a:srgbClr val="0074AD">
                    <a:alpha val="6500"/>
                  </a:srgbClr>
                </a:gs>
              </a:gsLst>
              <a:lin ang="0"/>
            </a:gradFill>
          </p:spPr>
        </p:sp>
        <p:sp>
          <p:nvSpPr>
            <p:cNvPr id="8" name="TextBox 8"/>
            <p:cNvSpPr txBox="1"/>
            <p:nvPr/>
          </p:nvSpPr>
          <p:spPr>
            <a:xfrm>
              <a:off x="0" y="38100"/>
              <a:ext cx="1489880" cy="1998359"/>
            </a:xfrm>
            <a:prstGeom prst="rect">
              <a:avLst/>
            </a:prstGeom>
          </p:spPr>
          <p:txBody>
            <a:bodyPr lIns="50800" tIns="50800" rIns="50800" bIns="50800" rtlCol="0" anchor="ctr"/>
            <a:lstStyle/>
            <a:p>
              <a:pPr algn="ctr">
                <a:lnSpc>
                  <a:spcPts val="2473"/>
                </a:lnSpc>
              </a:pPr>
              <a:endParaRPr/>
            </a:p>
          </p:txBody>
        </p:sp>
      </p:grpSp>
      <p:sp>
        <p:nvSpPr>
          <p:cNvPr id="9" name="TextBox 9"/>
          <p:cNvSpPr txBox="1"/>
          <p:nvPr/>
        </p:nvSpPr>
        <p:spPr>
          <a:xfrm>
            <a:off x="6432575" y="1874405"/>
            <a:ext cx="11441919" cy="5417178"/>
          </a:xfrm>
          <a:prstGeom prst="rect">
            <a:avLst/>
          </a:prstGeom>
        </p:spPr>
        <p:txBody>
          <a:bodyPr lIns="0" tIns="0" rIns="0" bIns="0" rtlCol="0" anchor="t">
            <a:spAutoFit/>
          </a:bodyPr>
          <a:lstStyle/>
          <a:p>
            <a:pPr algn="just">
              <a:lnSpc>
                <a:spcPts val="4340"/>
              </a:lnSpc>
            </a:pPr>
            <a:r>
              <a:rPr lang="en-US" sz="3100" b="1">
                <a:solidFill>
                  <a:srgbClr val="FFFFFF"/>
                </a:solidFill>
                <a:latin typeface="TT Lakes Neue Bold"/>
                <a:ea typeface="TT Lakes Neue Bold"/>
                <a:cs typeface="TT Lakes Neue Bold"/>
                <a:sym typeface="TT Lakes Neue Bold"/>
              </a:rPr>
              <a:t>AegisAI is a cyber defense platform designed to outsmart evolving threats. It continuously learns from every attack, adapts in real time, and strengthens itself with each encounter. With its intelligence, speed, and simplicity, AegisAI safeguards sensitive data, maintains trust, and ensures smooth business operations without interruption. It’s more than just protection—it’s an evolving shield for the digital age.It can easily manage</a:t>
            </a:r>
          </a:p>
          <a:p>
            <a:pPr algn="just">
              <a:lnSpc>
                <a:spcPts val="4340"/>
              </a:lnSpc>
            </a:pPr>
            <a:endParaRPr lang="en-US" sz="3100" b="1">
              <a:solidFill>
                <a:srgbClr val="FFFFFF"/>
              </a:solidFill>
              <a:latin typeface="TT Lakes Neue Bold"/>
              <a:ea typeface="TT Lakes Neue Bold"/>
              <a:cs typeface="TT Lakes Neue Bold"/>
              <a:sym typeface="TT Lakes Neue Bold"/>
            </a:endParaRPr>
          </a:p>
          <a:p>
            <a:pPr algn="just">
              <a:lnSpc>
                <a:spcPts val="4340"/>
              </a:lnSpc>
            </a:pPr>
            <a:endParaRPr lang="en-US" sz="3100" b="1">
              <a:solidFill>
                <a:srgbClr val="FFFFFF"/>
              </a:solidFill>
              <a:latin typeface="TT Lakes Neue Bold"/>
              <a:ea typeface="TT Lakes Neue Bold"/>
              <a:cs typeface="TT Lakes Neue Bold"/>
              <a:sym typeface="TT Lakes Neue Bold"/>
            </a:endParaRPr>
          </a:p>
        </p:txBody>
      </p:sp>
      <p:sp>
        <p:nvSpPr>
          <p:cNvPr id="10" name="Freeform 10"/>
          <p:cNvSpPr/>
          <p:nvPr/>
        </p:nvSpPr>
        <p:spPr>
          <a:xfrm>
            <a:off x="1265215" y="3093768"/>
            <a:ext cx="4351026" cy="4351026"/>
          </a:xfrm>
          <a:custGeom>
            <a:avLst/>
            <a:gdLst/>
            <a:ahLst/>
            <a:cxnLst/>
            <a:rect l="l" t="t" r="r" b="b"/>
            <a:pathLst>
              <a:path w="4351026" h="4351026">
                <a:moveTo>
                  <a:pt x="0" y="0"/>
                </a:moveTo>
                <a:lnTo>
                  <a:pt x="4351027" y="0"/>
                </a:lnTo>
                <a:lnTo>
                  <a:pt x="4351027" y="4351026"/>
                </a:lnTo>
                <a:lnTo>
                  <a:pt x="0" y="4351026"/>
                </a:lnTo>
                <a:lnTo>
                  <a:pt x="0" y="0"/>
                </a:lnTo>
                <a:close/>
              </a:path>
            </a:pathLst>
          </a:custGeom>
          <a:blipFill>
            <a:blip r:embed="rId3"/>
            <a:stretch>
              <a:fillRect/>
            </a:stretch>
          </a:blipFill>
        </p:spPr>
      </p:sp>
      <p:sp>
        <p:nvSpPr>
          <p:cNvPr id="11" name="TextBox 11"/>
          <p:cNvSpPr txBox="1"/>
          <p:nvPr/>
        </p:nvSpPr>
        <p:spPr>
          <a:xfrm>
            <a:off x="2419928" y="424873"/>
            <a:ext cx="13263418" cy="1172075"/>
          </a:xfrm>
          <a:prstGeom prst="rect">
            <a:avLst/>
          </a:prstGeom>
        </p:spPr>
        <p:txBody>
          <a:bodyPr wrap="square" lIns="0" tIns="0" rIns="0" bIns="0" rtlCol="0" anchor="t">
            <a:spAutoFit/>
          </a:bodyPr>
          <a:lstStyle/>
          <a:p>
            <a:pPr algn="ctr">
              <a:lnSpc>
                <a:spcPts val="9509"/>
              </a:lnSpc>
            </a:pPr>
            <a:r>
              <a:rPr lang="en-US" sz="6792" b="1">
                <a:solidFill>
                  <a:srgbClr val="FFFFFF"/>
                </a:solidFill>
                <a:latin typeface="Canva Sans Bold"/>
                <a:ea typeface="Canva Sans Bold"/>
                <a:cs typeface="Canva Sans Bold"/>
                <a:sym typeface="Canva Sans Bold"/>
              </a:rPr>
              <a:t>OUR SOLUTION:AEGIS AI</a:t>
            </a:r>
          </a:p>
        </p:txBody>
      </p:sp>
      <p:sp>
        <p:nvSpPr>
          <p:cNvPr id="12" name="TextBox 12"/>
          <p:cNvSpPr txBox="1"/>
          <p:nvPr/>
        </p:nvSpPr>
        <p:spPr>
          <a:xfrm>
            <a:off x="6432575" y="6500700"/>
            <a:ext cx="10623798" cy="3060058"/>
          </a:xfrm>
          <a:prstGeom prst="rect">
            <a:avLst/>
          </a:prstGeom>
        </p:spPr>
        <p:txBody>
          <a:bodyPr lIns="0" tIns="0" rIns="0" bIns="0" rtlCol="0" anchor="t">
            <a:spAutoFit/>
          </a:bodyPr>
          <a:lstStyle/>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Detect threats in real time before they cause harm</a:t>
            </a:r>
          </a:p>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Predict future attacks using intelligent algorithms</a:t>
            </a:r>
          </a:p>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Respond instantly with automated countermeasures</a:t>
            </a:r>
          </a:p>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Adapt continuously by learning from every incident</a:t>
            </a:r>
          </a:p>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Protect data and trust with reliable security</a:t>
            </a:r>
          </a:p>
          <a:p>
            <a:pPr marL="626167" lvl="1" indent="-313084" algn="l">
              <a:lnSpc>
                <a:spcPts val="4060"/>
              </a:lnSpc>
              <a:buFont typeface="Arial"/>
              <a:buChar char="•"/>
            </a:pPr>
            <a:r>
              <a:rPr lang="en-US" sz="2900" b="1">
                <a:solidFill>
                  <a:srgbClr val="FFFFFF"/>
                </a:solidFill>
                <a:latin typeface="TT Lakes Neue Bold"/>
                <a:ea typeface="TT Lakes Neue Bold"/>
                <a:cs typeface="TT Lakes Neue Bold"/>
                <a:sym typeface="TT Lakes Neue Bold"/>
              </a:rPr>
              <a:t>Simplify control through an easy-to-use dashboard</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a:stretch>
              <a:fillRect/>
            </a:stretch>
          </p:blipFill>
          <p:spPr>
            <a:xfrm>
              <a:off x="0" y="0"/>
              <a:ext cx="24384000" cy="13716000"/>
            </a:xfrm>
            <a:prstGeom prst="rect">
              <a:avLst/>
            </a:prstGeom>
          </p:spPr>
        </p:pic>
      </p:grpSp>
      <p:grpSp>
        <p:nvGrpSpPr>
          <p:cNvPr id="4" name="Group 4"/>
          <p:cNvGrpSpPr/>
          <p:nvPr/>
        </p:nvGrpSpPr>
        <p:grpSpPr>
          <a:xfrm>
            <a:off x="-629306" y="419537"/>
            <a:ext cx="18288000" cy="10287000"/>
            <a:chOff x="0" y="0"/>
            <a:chExt cx="675277" cy="379844"/>
          </a:xfrm>
        </p:grpSpPr>
        <p:sp>
          <p:nvSpPr>
            <p:cNvPr id="5" name="Freeform 5"/>
            <p:cNvSpPr/>
            <p:nvPr/>
          </p:nvSpPr>
          <p:spPr>
            <a:xfrm>
              <a:off x="0" y="0"/>
              <a:ext cx="675277" cy="379844"/>
            </a:xfrm>
            <a:custGeom>
              <a:avLst/>
              <a:gdLst/>
              <a:ahLst/>
              <a:cxnLst/>
              <a:rect l="l" t="t" r="r" b="b"/>
              <a:pathLst>
                <a:path w="675277" h="379844">
                  <a:moveTo>
                    <a:pt x="0" y="0"/>
                  </a:moveTo>
                  <a:lnTo>
                    <a:pt x="675277" y="0"/>
                  </a:lnTo>
                  <a:lnTo>
                    <a:pt x="675277" y="379844"/>
                  </a:lnTo>
                  <a:lnTo>
                    <a:pt x="0" y="379844"/>
                  </a:lnTo>
                  <a:close/>
                </a:path>
              </a:pathLst>
            </a:custGeom>
            <a:solidFill>
              <a:srgbClr val="02060F">
                <a:alpha val="40000"/>
              </a:srgbClr>
            </a:solidFill>
          </p:spPr>
        </p:sp>
        <p:sp>
          <p:nvSpPr>
            <p:cNvPr id="6" name="TextBox 6"/>
            <p:cNvSpPr txBox="1"/>
            <p:nvPr/>
          </p:nvSpPr>
          <p:spPr>
            <a:xfrm>
              <a:off x="0" y="-38100"/>
              <a:ext cx="675277" cy="417944"/>
            </a:xfrm>
            <a:prstGeom prst="rect">
              <a:avLst/>
            </a:prstGeom>
          </p:spPr>
          <p:txBody>
            <a:bodyPr lIns="362344" tIns="362344" rIns="362344" bIns="362344" rtlCol="0" anchor="ctr"/>
            <a:lstStyle/>
            <a:p>
              <a:pPr algn="ctr">
                <a:lnSpc>
                  <a:spcPts val="2660"/>
                </a:lnSpc>
              </a:pPr>
              <a:endParaRPr/>
            </a:p>
          </p:txBody>
        </p:sp>
      </p:grpSp>
      <p:sp>
        <p:nvSpPr>
          <p:cNvPr id="7" name="Freeform 7"/>
          <p:cNvSpPr/>
          <p:nvPr/>
        </p:nvSpPr>
        <p:spPr>
          <a:xfrm rot="-10799121">
            <a:off x="9510694" y="1121"/>
            <a:ext cx="8776185" cy="8776185"/>
          </a:xfrm>
          <a:custGeom>
            <a:avLst/>
            <a:gdLst/>
            <a:ahLst/>
            <a:cxnLst/>
            <a:rect l="l" t="t" r="r" b="b"/>
            <a:pathLst>
              <a:path w="8776185" h="8776185">
                <a:moveTo>
                  <a:pt x="0" y="0"/>
                </a:moveTo>
                <a:lnTo>
                  <a:pt x="8776185" y="0"/>
                </a:lnTo>
                <a:lnTo>
                  <a:pt x="8776185" y="8776185"/>
                </a:lnTo>
                <a:lnTo>
                  <a:pt x="0" y="877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14281" y="885467"/>
            <a:ext cx="8851972" cy="857250"/>
          </a:xfrm>
          <a:prstGeom prst="rect">
            <a:avLst/>
          </a:prstGeom>
        </p:spPr>
        <p:txBody>
          <a:bodyPr lIns="0" tIns="0" rIns="0" bIns="0" rtlCol="0" anchor="t">
            <a:spAutoFit/>
          </a:bodyPr>
          <a:lstStyle/>
          <a:p>
            <a:pPr algn="l">
              <a:lnSpc>
                <a:spcPts val="6299"/>
              </a:lnSpc>
            </a:pPr>
            <a:r>
              <a:rPr lang="en-US" sz="6999" b="1">
                <a:solidFill>
                  <a:srgbClr val="FFFFFF"/>
                </a:solidFill>
                <a:latin typeface="Montserrat Bold"/>
                <a:ea typeface="Montserrat Bold"/>
                <a:cs typeface="Montserrat Bold"/>
                <a:sym typeface="Montserrat Bold"/>
              </a:rPr>
              <a:t>KEY FEATURES</a:t>
            </a:r>
          </a:p>
        </p:txBody>
      </p:sp>
      <p:sp>
        <p:nvSpPr>
          <p:cNvPr id="9" name="Freeform 9"/>
          <p:cNvSpPr/>
          <p:nvPr/>
        </p:nvSpPr>
        <p:spPr>
          <a:xfrm>
            <a:off x="6720225" y="7844334"/>
            <a:ext cx="270330" cy="270330"/>
          </a:xfrm>
          <a:custGeom>
            <a:avLst/>
            <a:gdLst/>
            <a:ahLst/>
            <a:cxnLst/>
            <a:rect l="l" t="t" r="r" b="b"/>
            <a:pathLst>
              <a:path w="270330" h="270330">
                <a:moveTo>
                  <a:pt x="0" y="0"/>
                </a:moveTo>
                <a:lnTo>
                  <a:pt x="270330" y="0"/>
                </a:lnTo>
                <a:lnTo>
                  <a:pt x="270330" y="270330"/>
                </a:lnTo>
                <a:lnTo>
                  <a:pt x="0" y="270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701031" y="6740028"/>
            <a:ext cx="302672" cy="257272"/>
          </a:xfrm>
          <a:custGeom>
            <a:avLst/>
            <a:gdLst/>
            <a:ahLst/>
            <a:cxnLst/>
            <a:rect l="l" t="t" r="r" b="b"/>
            <a:pathLst>
              <a:path w="302672" h="257272">
                <a:moveTo>
                  <a:pt x="0" y="0"/>
                </a:moveTo>
                <a:lnTo>
                  <a:pt x="302672" y="0"/>
                </a:lnTo>
                <a:lnTo>
                  <a:pt x="302672" y="257271"/>
                </a:lnTo>
                <a:lnTo>
                  <a:pt x="0" y="2572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99394" y="1929887"/>
            <a:ext cx="10112457" cy="7680963"/>
          </a:xfrm>
          <a:prstGeom prst="rect">
            <a:avLst/>
          </a:prstGeom>
        </p:spPr>
        <p:txBody>
          <a:bodyPr lIns="0" tIns="0" rIns="0" bIns="0" rtlCol="0" anchor="t">
            <a:spAutoFit/>
          </a:bodyPr>
          <a:lstStyle/>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Real-time Threat Detection</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Predictive Defense</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Automated Response</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Adaptive Learning</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Anomaly Detection</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Scalable Security</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Data Protection</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Cloud Integration</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User-Friendly Dashboard</a:t>
            </a:r>
          </a:p>
          <a:p>
            <a:pPr marL="863583" lvl="1" indent="-431792" algn="l">
              <a:lnSpc>
                <a:spcPts val="6119"/>
              </a:lnSpc>
              <a:buFont typeface="Arial"/>
              <a:buChar char="•"/>
            </a:pPr>
            <a:r>
              <a:rPr lang="en-US" sz="3999" b="1">
                <a:solidFill>
                  <a:srgbClr val="FFFFFF"/>
                </a:solidFill>
                <a:latin typeface="Open Sans Bold"/>
                <a:ea typeface="Open Sans Bold"/>
                <a:cs typeface="Open Sans Bold"/>
                <a:sym typeface="Open Sans Bold"/>
              </a:rPr>
              <a:t>24/7 Monitoring</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
        <p:nvSpPr>
          <p:cNvPr id="13" name="TextBox 13"/>
          <p:cNvSpPr txBox="1"/>
          <p:nvPr/>
        </p:nvSpPr>
        <p:spPr>
          <a:xfrm>
            <a:off x="399394" y="9582275"/>
            <a:ext cx="10112457"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aleway"/>
                <a:ea typeface="Raleway"/>
                <a:cs typeface="Raleway"/>
                <a:sym typeface="Raleway"/>
              </a:rPr>
              <a:t>Raleway</a:t>
            </a:r>
          </a:p>
        </p:txBody>
      </p:sp>
      <p:sp>
        <p:nvSpPr>
          <p:cNvPr id="14" name="TextBox 14"/>
          <p:cNvSpPr txBox="1"/>
          <p:nvPr/>
        </p:nvSpPr>
        <p:spPr>
          <a:xfrm>
            <a:off x="399394" y="9761345"/>
            <a:ext cx="10112457"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aleway Dots"/>
                <a:ea typeface="Raleway Dots"/>
                <a:cs typeface="Raleway Dots"/>
                <a:sym typeface="Raleway Dots"/>
              </a:rPr>
              <a:t>Raleway Dots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19636" y="6799729"/>
            <a:ext cx="398631" cy="398631"/>
          </a:xfrm>
          <a:custGeom>
            <a:avLst/>
            <a:gdLst/>
            <a:ahLst/>
            <a:cxnLst/>
            <a:rect l="l" t="t" r="r" b="b"/>
            <a:pathLst>
              <a:path w="398631" h="398631">
                <a:moveTo>
                  <a:pt x="0" y="0"/>
                </a:moveTo>
                <a:lnTo>
                  <a:pt x="398631" y="0"/>
                </a:lnTo>
                <a:lnTo>
                  <a:pt x="398631" y="398630"/>
                </a:lnTo>
                <a:lnTo>
                  <a:pt x="0" y="398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5009" y="876738"/>
            <a:ext cx="6906929" cy="3686573"/>
          </a:xfrm>
          <a:custGeom>
            <a:avLst/>
            <a:gdLst/>
            <a:ahLst/>
            <a:cxnLst/>
            <a:rect l="l" t="t" r="r" b="b"/>
            <a:pathLst>
              <a:path w="6906929" h="3686573">
                <a:moveTo>
                  <a:pt x="0" y="0"/>
                </a:moveTo>
                <a:lnTo>
                  <a:pt x="6906929" y="0"/>
                </a:lnTo>
                <a:lnTo>
                  <a:pt x="6906929" y="3686573"/>
                </a:lnTo>
                <a:lnTo>
                  <a:pt x="0" y="3686573"/>
                </a:lnTo>
                <a:lnTo>
                  <a:pt x="0" y="0"/>
                </a:lnTo>
                <a:close/>
              </a:path>
            </a:pathLst>
          </a:custGeom>
          <a:blipFill>
            <a:blip r:embed="rId4"/>
            <a:stretch>
              <a:fillRect/>
            </a:stretch>
          </a:blipFill>
        </p:spPr>
      </p:sp>
      <p:sp>
        <p:nvSpPr>
          <p:cNvPr id="4" name="Freeform 4"/>
          <p:cNvSpPr/>
          <p:nvPr/>
        </p:nvSpPr>
        <p:spPr>
          <a:xfrm>
            <a:off x="10059846" y="942526"/>
            <a:ext cx="6939033" cy="3790730"/>
          </a:xfrm>
          <a:custGeom>
            <a:avLst/>
            <a:gdLst/>
            <a:ahLst/>
            <a:cxnLst/>
            <a:rect l="l" t="t" r="r" b="b"/>
            <a:pathLst>
              <a:path w="6939033" h="3790730">
                <a:moveTo>
                  <a:pt x="0" y="0"/>
                </a:moveTo>
                <a:lnTo>
                  <a:pt x="6939034" y="0"/>
                </a:lnTo>
                <a:lnTo>
                  <a:pt x="6939034" y="3790730"/>
                </a:lnTo>
                <a:lnTo>
                  <a:pt x="0" y="3790730"/>
                </a:lnTo>
                <a:lnTo>
                  <a:pt x="0" y="0"/>
                </a:lnTo>
                <a:close/>
              </a:path>
            </a:pathLst>
          </a:custGeom>
          <a:blipFill>
            <a:blip r:embed="rId5"/>
            <a:stretch>
              <a:fillRect l="-10317" t="-746" r="-7968"/>
            </a:stretch>
          </a:blipFill>
        </p:spPr>
      </p:sp>
      <p:sp>
        <p:nvSpPr>
          <p:cNvPr id="5" name="Freeform 5"/>
          <p:cNvSpPr/>
          <p:nvPr/>
        </p:nvSpPr>
        <p:spPr>
          <a:xfrm>
            <a:off x="589429" y="5793863"/>
            <a:ext cx="6926124" cy="3224319"/>
          </a:xfrm>
          <a:custGeom>
            <a:avLst/>
            <a:gdLst/>
            <a:ahLst/>
            <a:cxnLst/>
            <a:rect l="l" t="t" r="r" b="b"/>
            <a:pathLst>
              <a:path w="6926124" h="3224319">
                <a:moveTo>
                  <a:pt x="0" y="0"/>
                </a:moveTo>
                <a:lnTo>
                  <a:pt x="6926124" y="0"/>
                </a:lnTo>
                <a:lnTo>
                  <a:pt x="6926124" y="3224319"/>
                </a:lnTo>
                <a:lnTo>
                  <a:pt x="0" y="3224319"/>
                </a:lnTo>
                <a:lnTo>
                  <a:pt x="0" y="0"/>
                </a:lnTo>
                <a:close/>
              </a:path>
            </a:pathLst>
          </a:custGeom>
          <a:blipFill>
            <a:blip r:embed="rId6"/>
            <a:stretch>
              <a:fillRect/>
            </a:stretch>
          </a:blipFill>
        </p:spPr>
      </p:sp>
      <p:sp>
        <p:nvSpPr>
          <p:cNvPr id="6" name="Freeform 6"/>
          <p:cNvSpPr/>
          <p:nvPr/>
        </p:nvSpPr>
        <p:spPr>
          <a:xfrm>
            <a:off x="10059846" y="5553744"/>
            <a:ext cx="7300632" cy="3704556"/>
          </a:xfrm>
          <a:custGeom>
            <a:avLst/>
            <a:gdLst/>
            <a:ahLst/>
            <a:cxnLst/>
            <a:rect l="l" t="t" r="r" b="b"/>
            <a:pathLst>
              <a:path w="7300632" h="3704556">
                <a:moveTo>
                  <a:pt x="0" y="0"/>
                </a:moveTo>
                <a:lnTo>
                  <a:pt x="7300633" y="0"/>
                </a:lnTo>
                <a:lnTo>
                  <a:pt x="7300633" y="3704556"/>
                </a:lnTo>
                <a:lnTo>
                  <a:pt x="0" y="3704556"/>
                </a:lnTo>
                <a:lnTo>
                  <a:pt x="0" y="0"/>
                </a:lnTo>
                <a:close/>
              </a:path>
            </a:pathLst>
          </a:custGeom>
          <a:blipFill>
            <a:blip r:embed="rId7"/>
            <a:stretch>
              <a:fillRect/>
            </a:stretch>
          </a:blipFill>
        </p:spPr>
      </p:sp>
      <p:sp>
        <p:nvSpPr>
          <p:cNvPr id="7" name="TextBox 7"/>
          <p:cNvSpPr txBox="1"/>
          <p:nvPr/>
        </p:nvSpPr>
        <p:spPr>
          <a:xfrm>
            <a:off x="17259300" y="9239250"/>
            <a:ext cx="125313" cy="320675"/>
          </a:xfrm>
          <a:prstGeom prst="rect">
            <a:avLst/>
          </a:prstGeom>
        </p:spPr>
        <p:txBody>
          <a:bodyPr wrap="none" lIns="0" tIns="0" rIns="0" bIns="0" rtlCol="0" anchor="t">
            <a:spAutoFit/>
          </a:bodyPr>
          <a:lstStyle/>
          <a:p>
            <a:pPr algn="ctr">
              <a:lnSpc>
                <a:spcPts val="839"/>
              </a:lnSpc>
              <a:spcBef>
                <a:spcPct val="0"/>
              </a:spcBef>
            </a:pPr>
            <a:r>
              <a:rPr lang="en-US" sz="600">
                <a:solidFill>
                  <a:srgbClr val="FFFFFF"/>
                </a:solidFill>
                <a:latin typeface="Raleway"/>
                <a:ea typeface="Raleway"/>
                <a:cs typeface="Raleway"/>
                <a:sym typeface="Raleway"/>
              </a:rPr>
              <a:t>7</a:t>
            </a:r>
          </a:p>
        </p:txBody>
      </p:sp>
      <p:sp>
        <p:nvSpPr>
          <p:cNvPr id="8" name="TextBox 8"/>
          <p:cNvSpPr txBox="1"/>
          <p:nvPr/>
        </p:nvSpPr>
        <p:spPr>
          <a:xfrm>
            <a:off x="284073" y="4685631"/>
            <a:ext cx="8273078" cy="868114"/>
          </a:xfrm>
          <a:prstGeom prst="rect">
            <a:avLst/>
          </a:prstGeom>
        </p:spPr>
        <p:txBody>
          <a:bodyPr lIns="0" tIns="0" rIns="0" bIns="0" rtlCol="0" anchor="t">
            <a:spAutoFit/>
          </a:bodyPr>
          <a:lstStyle/>
          <a:p>
            <a:pPr algn="ctr">
              <a:lnSpc>
                <a:spcPts val="3481"/>
              </a:lnSpc>
            </a:pPr>
            <a:r>
              <a:rPr lang="en-US" sz="2486" b="1">
                <a:solidFill>
                  <a:srgbClr val="FFFFFF"/>
                </a:solidFill>
                <a:latin typeface="Canva Sans Bold"/>
                <a:ea typeface="Canva Sans Bold"/>
                <a:cs typeface="Canva Sans Bold"/>
                <a:sym typeface="Canva Sans Bold"/>
              </a:rPr>
              <a:t>AegisAI Demo Dashboard – Predictive Cyber Defense”</a:t>
            </a:r>
          </a:p>
        </p:txBody>
      </p:sp>
      <p:sp>
        <p:nvSpPr>
          <p:cNvPr id="9" name="TextBox 9"/>
          <p:cNvSpPr txBox="1"/>
          <p:nvPr/>
        </p:nvSpPr>
        <p:spPr>
          <a:xfrm>
            <a:off x="4773856" y="56712"/>
            <a:ext cx="7952703" cy="820026"/>
          </a:xfrm>
          <a:prstGeom prst="rect">
            <a:avLst/>
          </a:prstGeom>
        </p:spPr>
        <p:txBody>
          <a:bodyPr lIns="0" tIns="0" rIns="0" bIns="0" rtlCol="0" anchor="t">
            <a:spAutoFit/>
          </a:bodyPr>
          <a:lstStyle/>
          <a:p>
            <a:pPr algn="ctr">
              <a:lnSpc>
                <a:spcPts val="6663"/>
              </a:lnSpc>
            </a:pPr>
            <a:r>
              <a:rPr lang="en-US" sz="4759" b="1">
                <a:solidFill>
                  <a:srgbClr val="FFFFFF"/>
                </a:solidFill>
                <a:latin typeface="Canva Sans Bold"/>
                <a:ea typeface="Canva Sans Bold"/>
                <a:cs typeface="Canva Sans Bold"/>
                <a:sym typeface="Canva Sans Bold"/>
              </a:rPr>
              <a:t>DEMO MVP</a:t>
            </a:r>
          </a:p>
        </p:txBody>
      </p:sp>
      <p:sp>
        <p:nvSpPr>
          <p:cNvPr id="10" name="TextBox 10"/>
          <p:cNvSpPr txBox="1"/>
          <p:nvPr/>
        </p:nvSpPr>
        <p:spPr>
          <a:xfrm>
            <a:off x="9925864" y="4742781"/>
            <a:ext cx="7701387" cy="946194"/>
          </a:xfrm>
          <a:prstGeom prst="rect">
            <a:avLst/>
          </a:prstGeom>
        </p:spPr>
        <p:txBody>
          <a:bodyPr lIns="0" tIns="0" rIns="0" bIns="0" rtlCol="0" anchor="t">
            <a:spAutoFit/>
          </a:bodyPr>
          <a:lstStyle/>
          <a:p>
            <a:pPr algn="ctr">
              <a:lnSpc>
                <a:spcPts val="3779"/>
              </a:lnSpc>
            </a:pPr>
            <a:r>
              <a:rPr lang="en-US" sz="2699" b="1">
                <a:solidFill>
                  <a:srgbClr val="FFFFFF"/>
                </a:solidFill>
                <a:latin typeface="Canva Sans Bold"/>
                <a:ea typeface="Canva Sans Bold"/>
                <a:cs typeface="Canva Sans Bold"/>
                <a:sym typeface="Canva Sans Bold"/>
              </a:rPr>
              <a:t>Upcoming risks detected: Patch, protect &amp; stay safe."</a:t>
            </a:r>
          </a:p>
        </p:txBody>
      </p:sp>
      <p:sp>
        <p:nvSpPr>
          <p:cNvPr id="11" name="TextBox 11"/>
          <p:cNvSpPr txBox="1"/>
          <p:nvPr/>
        </p:nvSpPr>
        <p:spPr>
          <a:xfrm>
            <a:off x="264468" y="9372600"/>
            <a:ext cx="8737104" cy="464820"/>
          </a:xfrm>
          <a:prstGeom prst="rect">
            <a:avLst/>
          </a:prstGeom>
        </p:spPr>
        <p:txBody>
          <a:bodyPr lIns="0" tIns="0" rIns="0" bIns="0" rtlCol="0" anchor="t">
            <a:spAutoFit/>
          </a:bodyPr>
          <a:lstStyle/>
          <a:p>
            <a:pPr algn="ctr">
              <a:lnSpc>
                <a:spcPts val="3780"/>
              </a:lnSpc>
            </a:pPr>
            <a:r>
              <a:rPr lang="en-US" sz="2700" b="1">
                <a:solidFill>
                  <a:srgbClr val="FFFFFF"/>
                </a:solidFill>
                <a:latin typeface="Canva Sans Bold"/>
                <a:ea typeface="Canva Sans Bold"/>
                <a:cs typeface="Canva Sans Bold"/>
                <a:sym typeface="Canva Sans Bold"/>
              </a:rPr>
              <a:t>Scans and analyzes system or network configuration</a:t>
            </a:r>
          </a:p>
        </p:txBody>
      </p:sp>
      <p:sp>
        <p:nvSpPr>
          <p:cNvPr id="12" name="TextBox 12"/>
          <p:cNvSpPr txBox="1"/>
          <p:nvPr/>
        </p:nvSpPr>
        <p:spPr>
          <a:xfrm>
            <a:off x="9001571" y="9338310"/>
            <a:ext cx="9286429" cy="941070"/>
          </a:xfrm>
          <a:prstGeom prst="rect">
            <a:avLst/>
          </a:prstGeom>
        </p:spPr>
        <p:txBody>
          <a:bodyPr lIns="0" tIns="0" rIns="0" bIns="0" rtlCol="0" anchor="t">
            <a:spAutoFit/>
          </a:bodyPr>
          <a:lstStyle/>
          <a:p>
            <a:pPr algn="ctr">
              <a:lnSpc>
                <a:spcPts val="3780"/>
              </a:lnSpc>
            </a:pPr>
            <a:r>
              <a:rPr lang="en-US" sz="2700" b="1">
                <a:solidFill>
                  <a:srgbClr val="FFFFFF"/>
                </a:solidFill>
                <a:latin typeface="Canva Sans Bold"/>
                <a:ea typeface="Canva Sans Bold"/>
                <a:cs typeface="Canva Sans Bold"/>
                <a:sym typeface="Canva Sans Bold"/>
              </a:rPr>
              <a:t>lets users test how their system would react to different scenarios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060F"/>
        </a:solidFill>
        <a:effectLst/>
      </p:bgPr>
    </p:bg>
    <p:spTree>
      <p:nvGrpSpPr>
        <p:cNvPr id="1" name=""/>
        <p:cNvGrpSpPr/>
        <p:nvPr/>
      </p:nvGrpSpPr>
      <p:grpSpPr>
        <a:xfrm>
          <a:off x="0" y="0"/>
          <a:ext cx="0" cy="0"/>
          <a:chOff x="0" y="0"/>
          <a:chExt cx="0" cy="0"/>
        </a:xfrm>
      </p:grpSpPr>
      <p:sp>
        <p:nvSpPr>
          <p:cNvPr id="2" name="Freeform 2"/>
          <p:cNvSpPr/>
          <p:nvPr/>
        </p:nvSpPr>
        <p:spPr>
          <a:xfrm>
            <a:off x="4527192" y="475674"/>
            <a:ext cx="8210309" cy="3624516"/>
          </a:xfrm>
          <a:custGeom>
            <a:avLst/>
            <a:gdLst/>
            <a:ahLst/>
            <a:cxnLst/>
            <a:rect l="l" t="t" r="r" b="b"/>
            <a:pathLst>
              <a:path w="8210309" h="3624516">
                <a:moveTo>
                  <a:pt x="0" y="0"/>
                </a:moveTo>
                <a:lnTo>
                  <a:pt x="8210309" y="0"/>
                </a:lnTo>
                <a:lnTo>
                  <a:pt x="8210309" y="3624516"/>
                </a:lnTo>
                <a:lnTo>
                  <a:pt x="0" y="3624516"/>
                </a:lnTo>
                <a:lnTo>
                  <a:pt x="0" y="0"/>
                </a:lnTo>
                <a:close/>
              </a:path>
            </a:pathLst>
          </a:custGeom>
          <a:blipFill>
            <a:blip r:embed="rId2"/>
            <a:stretch>
              <a:fillRect t="-2254" b="-2254"/>
            </a:stretch>
          </a:blipFill>
        </p:spPr>
      </p:sp>
      <p:sp>
        <p:nvSpPr>
          <p:cNvPr id="3" name="Freeform 3"/>
          <p:cNvSpPr/>
          <p:nvPr/>
        </p:nvSpPr>
        <p:spPr>
          <a:xfrm>
            <a:off x="5077525" y="5294836"/>
            <a:ext cx="7529181" cy="3504833"/>
          </a:xfrm>
          <a:custGeom>
            <a:avLst/>
            <a:gdLst/>
            <a:ahLst/>
            <a:cxnLst/>
            <a:rect l="l" t="t" r="r" b="b"/>
            <a:pathLst>
              <a:path w="7529181" h="3504833">
                <a:moveTo>
                  <a:pt x="0" y="0"/>
                </a:moveTo>
                <a:lnTo>
                  <a:pt x="7529180" y="0"/>
                </a:lnTo>
                <a:lnTo>
                  <a:pt x="7529180" y="3504833"/>
                </a:lnTo>
                <a:lnTo>
                  <a:pt x="0" y="3504833"/>
                </a:lnTo>
                <a:lnTo>
                  <a:pt x="0" y="0"/>
                </a:lnTo>
                <a:close/>
              </a:path>
            </a:pathLst>
          </a:custGeom>
          <a:blipFill>
            <a:blip r:embed="rId3"/>
            <a:stretch>
              <a:fillRect l="-1112" r="-5748"/>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
        <p:nvSpPr>
          <p:cNvPr id="5" name="TextBox 5"/>
          <p:cNvSpPr txBox="1"/>
          <p:nvPr/>
        </p:nvSpPr>
        <p:spPr>
          <a:xfrm>
            <a:off x="778966" y="8997433"/>
            <a:ext cx="16663646" cy="1180465"/>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Translates all the analysis,simulations, and defense monitoring into clear, easy to follow security advice for the user</a:t>
            </a:r>
          </a:p>
        </p:txBody>
      </p:sp>
      <p:sp>
        <p:nvSpPr>
          <p:cNvPr id="6" name="TextBox 6"/>
          <p:cNvSpPr txBox="1"/>
          <p:nvPr/>
        </p:nvSpPr>
        <p:spPr>
          <a:xfrm>
            <a:off x="778966" y="4450006"/>
            <a:ext cx="16730067" cy="580390"/>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A visual chart representing the distribution of blocked cyberattacks  by country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grpSp>
        <p:nvGrpSpPr>
          <p:cNvPr id="3" name="Group 3"/>
          <p:cNvGrpSpPr/>
          <p:nvPr/>
        </p:nvGrpSpPr>
        <p:grpSpPr>
          <a:xfrm>
            <a:off x="-11996079" y="2182140"/>
            <a:ext cx="21757266" cy="7076160"/>
            <a:chOff x="0" y="0"/>
            <a:chExt cx="5730309" cy="1863680"/>
          </a:xfrm>
        </p:grpSpPr>
        <p:sp>
          <p:nvSpPr>
            <p:cNvPr id="4" name="Freeform 4"/>
            <p:cNvSpPr/>
            <p:nvPr/>
          </p:nvSpPr>
          <p:spPr>
            <a:xfrm>
              <a:off x="0" y="0"/>
              <a:ext cx="5730309" cy="1863680"/>
            </a:xfrm>
            <a:custGeom>
              <a:avLst/>
              <a:gdLst/>
              <a:ahLst/>
              <a:cxnLst/>
              <a:rect l="l" t="t" r="r" b="b"/>
              <a:pathLst>
                <a:path w="5730309" h="1863680">
                  <a:moveTo>
                    <a:pt x="0" y="0"/>
                  </a:moveTo>
                  <a:lnTo>
                    <a:pt x="5730309" y="0"/>
                  </a:lnTo>
                  <a:lnTo>
                    <a:pt x="5730309" y="1863680"/>
                  </a:lnTo>
                  <a:lnTo>
                    <a:pt x="0" y="1863680"/>
                  </a:lnTo>
                  <a:close/>
                </a:path>
              </a:pathLst>
            </a:custGeom>
            <a:gradFill rotWithShape="1">
              <a:gsLst>
                <a:gs pos="0">
                  <a:srgbClr val="45DEEF">
                    <a:alpha val="100000"/>
                  </a:srgbClr>
                </a:gs>
                <a:gs pos="100000">
                  <a:srgbClr val="0074AD">
                    <a:alpha val="6500"/>
                  </a:srgbClr>
                </a:gs>
              </a:gsLst>
              <a:lin ang="0"/>
            </a:gradFill>
          </p:spPr>
        </p:sp>
        <p:sp>
          <p:nvSpPr>
            <p:cNvPr id="5" name="TextBox 5"/>
            <p:cNvSpPr txBox="1"/>
            <p:nvPr/>
          </p:nvSpPr>
          <p:spPr>
            <a:xfrm>
              <a:off x="0" y="38100"/>
              <a:ext cx="5730309" cy="1825580"/>
            </a:xfrm>
            <a:prstGeom prst="rect">
              <a:avLst/>
            </a:prstGeom>
          </p:spPr>
          <p:txBody>
            <a:bodyPr lIns="50800" tIns="50800" rIns="50800" bIns="50800" rtlCol="0" anchor="ctr"/>
            <a:lstStyle/>
            <a:p>
              <a:pPr algn="ctr">
                <a:lnSpc>
                  <a:spcPts val="2473"/>
                </a:lnSpc>
              </a:pPr>
              <a:endParaRPr/>
            </a:p>
          </p:txBody>
        </p:sp>
      </p:grpSp>
      <p:grpSp>
        <p:nvGrpSpPr>
          <p:cNvPr id="6" name="Group 6"/>
          <p:cNvGrpSpPr/>
          <p:nvPr/>
        </p:nvGrpSpPr>
        <p:grpSpPr>
          <a:xfrm>
            <a:off x="13478765" y="2553802"/>
            <a:ext cx="5442280" cy="6332835"/>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45DEEF">
                    <a:alpha val="100000"/>
                  </a:srgbClr>
                </a:gs>
                <a:gs pos="100000">
                  <a:srgbClr val="0074AD">
                    <a:alpha val="6500"/>
                  </a:srgbClr>
                </a:gs>
              </a:gsLst>
              <a:lin ang="0"/>
            </a:gradFill>
          </p:spPr>
        </p:sp>
        <p:sp>
          <p:nvSpPr>
            <p:cNvPr id="8" name="TextBox 8"/>
            <p:cNvSpPr txBox="1"/>
            <p:nvPr/>
          </p:nvSpPr>
          <p:spPr>
            <a:xfrm>
              <a:off x="0" y="92075"/>
              <a:ext cx="698500" cy="581025"/>
            </a:xfrm>
            <a:prstGeom prst="rect">
              <a:avLst/>
            </a:prstGeom>
          </p:spPr>
          <p:txBody>
            <a:bodyPr lIns="50800" tIns="50800" rIns="50800" bIns="50800" rtlCol="0" anchor="ctr"/>
            <a:lstStyle/>
            <a:p>
              <a:pPr algn="ctr">
                <a:lnSpc>
                  <a:spcPts val="2212"/>
                </a:lnSpc>
              </a:pPr>
              <a:endParaRPr/>
            </a:p>
          </p:txBody>
        </p:sp>
      </p:grpSp>
      <p:sp>
        <p:nvSpPr>
          <p:cNvPr id="9" name="Freeform 9"/>
          <p:cNvSpPr/>
          <p:nvPr/>
        </p:nvSpPr>
        <p:spPr>
          <a:xfrm>
            <a:off x="14325800" y="3662820"/>
            <a:ext cx="3748209" cy="4114800"/>
          </a:xfrm>
          <a:custGeom>
            <a:avLst/>
            <a:gdLst/>
            <a:ahLst/>
            <a:cxnLst/>
            <a:rect l="l" t="t" r="r" b="b"/>
            <a:pathLst>
              <a:path w="3748209" h="4114800">
                <a:moveTo>
                  <a:pt x="0" y="0"/>
                </a:moveTo>
                <a:lnTo>
                  <a:pt x="3748209" y="0"/>
                </a:lnTo>
                <a:lnTo>
                  <a:pt x="374820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346663" y="494177"/>
            <a:ext cx="13632771" cy="1173820"/>
          </a:xfrm>
          <a:prstGeom prst="rect">
            <a:avLst/>
          </a:prstGeom>
        </p:spPr>
        <p:txBody>
          <a:bodyPr lIns="0" tIns="0" rIns="0" bIns="0" rtlCol="0" anchor="t">
            <a:spAutoFit/>
          </a:bodyPr>
          <a:lstStyle/>
          <a:p>
            <a:pPr algn="l">
              <a:lnSpc>
                <a:spcPts val="8919"/>
              </a:lnSpc>
              <a:spcBef>
                <a:spcPct val="0"/>
              </a:spcBef>
            </a:pPr>
            <a:r>
              <a:rPr lang="en-US" sz="8414">
                <a:solidFill>
                  <a:srgbClr val="FFFFFF"/>
                </a:solidFill>
                <a:latin typeface="Anton"/>
                <a:ea typeface="Anton"/>
                <a:cs typeface="Anton"/>
                <a:sym typeface="Anton"/>
              </a:rPr>
              <a:t>WHAT MAKES AEGIS AI DIFFERENT?</a:t>
            </a:r>
          </a:p>
        </p:txBody>
      </p:sp>
      <p:sp>
        <p:nvSpPr>
          <p:cNvPr id="11" name="TextBox 11"/>
          <p:cNvSpPr txBox="1"/>
          <p:nvPr/>
        </p:nvSpPr>
        <p:spPr>
          <a:xfrm>
            <a:off x="283266" y="2141502"/>
            <a:ext cx="14042534" cy="8145498"/>
          </a:xfrm>
          <a:prstGeom prst="rect">
            <a:avLst/>
          </a:prstGeom>
        </p:spPr>
        <p:txBody>
          <a:bodyPr lIns="0" tIns="0" rIns="0" bIns="0" rtlCol="0" anchor="t">
            <a:spAutoFit/>
          </a:bodyPr>
          <a:lstStyle/>
          <a:p>
            <a:pPr algn="l">
              <a:lnSpc>
                <a:spcPts val="4956"/>
              </a:lnSpc>
            </a:pPr>
            <a:r>
              <a:rPr lang="en-US" sz="3078" b="1">
                <a:solidFill>
                  <a:srgbClr val="FFFFFF"/>
                </a:solidFill>
                <a:latin typeface="Raleway Bold"/>
                <a:ea typeface="Raleway Bold"/>
                <a:cs typeface="Raleway Bold"/>
                <a:sym typeface="Raleway Bold"/>
              </a:rPr>
              <a:t>Unlike traditional cyber defense tools that remain static and slow to adapt, AegisAI is built to evolve. It doesn’t just defend—it predicts, learns, and responds in real time. By combining intelligence, automation, and simplicity, AegisAI offers security that grows stronger with every challenge, ensuring businesses stay one step ahead of attackers</a:t>
            </a:r>
          </a:p>
          <a:p>
            <a:pPr algn="l">
              <a:lnSpc>
                <a:spcPts val="4956"/>
              </a:lnSpc>
            </a:pPr>
            <a:r>
              <a:rPr lang="en-US" sz="3078" b="1">
                <a:solidFill>
                  <a:srgbClr val="FFFFFF"/>
                </a:solidFill>
                <a:latin typeface="Raleway Bold"/>
                <a:ea typeface="Raleway Bold"/>
                <a:cs typeface="Raleway Bold"/>
                <a:sym typeface="Raleway Bold"/>
              </a:rPr>
              <a:t>.</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What Makes It Different:</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Adaptive Defense – Learns and evolves with every attack</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Predictive Intelligence – Anticipates and blocks threats early</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Automated Speed – Responds instantly, faster than humans</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Unified Security – Protects endpoints, networks, and cloud seamlessly</a:t>
            </a:r>
          </a:p>
          <a:p>
            <a:pPr marL="664665" lvl="1" indent="-332332" algn="l">
              <a:lnSpc>
                <a:spcPts val="4956"/>
              </a:lnSpc>
              <a:buFont typeface="Arial"/>
              <a:buChar char="•"/>
            </a:pPr>
            <a:r>
              <a:rPr lang="en-US" sz="3078" b="1">
                <a:solidFill>
                  <a:srgbClr val="FFFFFF"/>
                </a:solidFill>
                <a:latin typeface="Raleway Bold"/>
                <a:ea typeface="Raleway Bold"/>
                <a:cs typeface="Raleway Bold"/>
                <a:sym typeface="Raleway Bold"/>
              </a:rPr>
              <a:t>Simplicity with Power – Easy dashboard, deep protection</a:t>
            </a:r>
          </a:p>
          <a:p>
            <a:pPr algn="l">
              <a:lnSpc>
                <a:spcPts val="4956"/>
              </a:lnSpc>
            </a:pPr>
            <a:endParaRPr lang="en-US" sz="3078" b="1">
              <a:solidFill>
                <a:srgbClr val="FFFFFF"/>
              </a:solidFill>
              <a:latin typeface="Raleway Bold"/>
              <a:ea typeface="Raleway Bold"/>
              <a:cs typeface="Raleway Bold"/>
              <a:sym typeface="Raleway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AEGIS AI</dc:title>
  <cp:lastModifiedBy>daraqshan fatima</cp:lastModifiedBy>
  <cp:revision>4</cp:revision>
  <dcterms:created xsi:type="dcterms:W3CDTF">2006-08-16T00:00:00Z</dcterms:created>
  <dcterms:modified xsi:type="dcterms:W3CDTF">2025-09-20T11:44:47Z</dcterms:modified>
  <dc:identifier>DAGzbdjoj1o</dc:identifier>
</cp:coreProperties>
</file>